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7" r:id="rId3"/>
    <p:sldId id="264" r:id="rId4"/>
    <p:sldId id="266" r:id="rId5"/>
    <p:sldId id="265" r:id="rId6"/>
    <p:sldId id="267" r:id="rId7"/>
    <p:sldId id="268" r:id="rId8"/>
    <p:sldId id="271" r:id="rId9"/>
    <p:sldId id="272" r:id="rId10"/>
    <p:sldId id="273" r:id="rId11"/>
    <p:sldId id="274" r:id="rId12"/>
    <p:sldId id="269" r:id="rId13"/>
    <p:sldId id="270" r:id="rId14"/>
    <p:sldId id="275" r:id="rId15"/>
    <p:sldId id="276" r:id="rId16"/>
    <p:sldId id="277" r:id="rId17"/>
    <p:sldId id="279" r:id="rId18"/>
    <p:sldId id="280" r:id="rId19"/>
    <p:sldId id="283" r:id="rId20"/>
    <p:sldId id="284" r:id="rId21"/>
    <p:sldId id="285" r:id="rId22"/>
    <p:sldId id="286" r:id="rId23"/>
    <p:sldId id="287" r:id="rId24"/>
    <p:sldId id="288" r:id="rId25"/>
    <p:sldId id="319" r:id="rId26"/>
    <p:sldId id="320" r:id="rId27"/>
    <p:sldId id="321" r:id="rId28"/>
    <p:sldId id="323" r:id="rId29"/>
    <p:sldId id="322" r:id="rId30"/>
    <p:sldId id="324" r:id="rId31"/>
    <p:sldId id="325" r:id="rId32"/>
    <p:sldId id="326" r:id="rId33"/>
    <p:sldId id="327" r:id="rId34"/>
    <p:sldId id="328" r:id="rId35"/>
    <p:sldId id="329" r:id="rId36"/>
    <p:sldId id="330"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10"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16" r:id="rId74"/>
    <p:sldId id="317" r:id="rId75"/>
    <p:sldId id="31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107" d="100"/>
          <a:sy n="107" d="100"/>
        </p:scale>
        <p:origin x="-1092" y="-90"/>
      </p:cViewPr>
      <p:guideLst>
        <p:guide orient="horz" pos="2160"/>
        <p:guide pos="2880"/>
      </p:guideLst>
    </p:cSldViewPr>
  </p:slideViewPr>
  <p:outlineViewPr>
    <p:cViewPr>
      <p:scale>
        <a:sx n="33" d="100"/>
        <a:sy n="33" d="100"/>
      </p:scale>
      <p:origin x="0" y="1774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8" Type="http://schemas.openxmlformats.org/officeDocument/2006/relationships/slide" Target="slides/slide38.xml"/><Relationship Id="rId13" Type="http://schemas.openxmlformats.org/officeDocument/2006/relationships/slide" Target="slides/slide44.xml"/><Relationship Id="rId18" Type="http://schemas.openxmlformats.org/officeDocument/2006/relationships/slide" Target="slides/slide49.xml"/><Relationship Id="rId26" Type="http://schemas.openxmlformats.org/officeDocument/2006/relationships/slide" Target="slides/slide62.xml"/><Relationship Id="rId3" Type="http://schemas.openxmlformats.org/officeDocument/2006/relationships/slide" Target="slides/slide33.xml"/><Relationship Id="rId21" Type="http://schemas.openxmlformats.org/officeDocument/2006/relationships/slide" Target="slides/slide54.xml"/><Relationship Id="rId7" Type="http://schemas.openxmlformats.org/officeDocument/2006/relationships/slide" Target="slides/slide37.xml"/><Relationship Id="rId12" Type="http://schemas.openxmlformats.org/officeDocument/2006/relationships/slide" Target="slides/slide43.xml"/><Relationship Id="rId17" Type="http://schemas.openxmlformats.org/officeDocument/2006/relationships/slide" Target="slides/slide48.xml"/><Relationship Id="rId25" Type="http://schemas.openxmlformats.org/officeDocument/2006/relationships/slide" Target="slides/slide61.xml"/><Relationship Id="rId2" Type="http://schemas.openxmlformats.org/officeDocument/2006/relationships/slide" Target="slides/slide32.xml"/><Relationship Id="rId16" Type="http://schemas.openxmlformats.org/officeDocument/2006/relationships/slide" Target="slides/slide47.xml"/><Relationship Id="rId20" Type="http://schemas.openxmlformats.org/officeDocument/2006/relationships/slide" Target="slides/slide52.xml"/><Relationship Id="rId29" Type="http://schemas.openxmlformats.org/officeDocument/2006/relationships/slide" Target="slides/slide67.xml"/><Relationship Id="rId1" Type="http://schemas.openxmlformats.org/officeDocument/2006/relationships/slide" Target="slides/slide31.xml"/><Relationship Id="rId6" Type="http://schemas.openxmlformats.org/officeDocument/2006/relationships/slide" Target="slides/slide36.xml"/><Relationship Id="rId11" Type="http://schemas.openxmlformats.org/officeDocument/2006/relationships/slide" Target="slides/slide42.xml"/><Relationship Id="rId24" Type="http://schemas.openxmlformats.org/officeDocument/2006/relationships/slide" Target="slides/slide58.xml"/><Relationship Id="rId32" Type="http://schemas.openxmlformats.org/officeDocument/2006/relationships/slide" Target="slides/slide72.xml"/><Relationship Id="rId5" Type="http://schemas.openxmlformats.org/officeDocument/2006/relationships/slide" Target="slides/slide35.xml"/><Relationship Id="rId15" Type="http://schemas.openxmlformats.org/officeDocument/2006/relationships/slide" Target="slides/slide46.xml"/><Relationship Id="rId23" Type="http://schemas.openxmlformats.org/officeDocument/2006/relationships/slide" Target="slides/slide57.xml"/><Relationship Id="rId28" Type="http://schemas.openxmlformats.org/officeDocument/2006/relationships/slide" Target="slides/slide66.xml"/><Relationship Id="rId10" Type="http://schemas.openxmlformats.org/officeDocument/2006/relationships/slide" Target="slides/slide40.xml"/><Relationship Id="rId19" Type="http://schemas.openxmlformats.org/officeDocument/2006/relationships/slide" Target="slides/slide50.xml"/><Relationship Id="rId31" Type="http://schemas.openxmlformats.org/officeDocument/2006/relationships/slide" Target="slides/slide69.xml"/><Relationship Id="rId4" Type="http://schemas.openxmlformats.org/officeDocument/2006/relationships/slide" Target="slides/slide34.xml"/><Relationship Id="rId9" Type="http://schemas.openxmlformats.org/officeDocument/2006/relationships/slide" Target="slides/slide39.xml"/><Relationship Id="rId14" Type="http://schemas.openxmlformats.org/officeDocument/2006/relationships/slide" Target="slides/slide45.xml"/><Relationship Id="rId22" Type="http://schemas.openxmlformats.org/officeDocument/2006/relationships/slide" Target="slides/slide55.xml"/><Relationship Id="rId27" Type="http://schemas.openxmlformats.org/officeDocument/2006/relationships/slide" Target="slides/slide63.xml"/><Relationship Id="rId30" Type="http://schemas.openxmlformats.org/officeDocument/2006/relationships/slide" Target="slides/slide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34A69-CF98-47AE-9ED2-275945A95C06}" type="datetimeFigureOut">
              <a:rPr lang="en-US" smtClean="0"/>
              <a:t>10/2/2015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F7529-AC00-437E-8652-FABC037DF3E5}" type="slidenum">
              <a:rPr lang="en-US" smtClean="0"/>
              <a:t>‹#›</a:t>
            </a:fld>
            <a:endParaRPr lang="en-US"/>
          </a:p>
        </p:txBody>
      </p:sp>
    </p:spTree>
    <p:extLst>
      <p:ext uri="{BB962C8B-B14F-4D97-AF65-F5344CB8AC3E}">
        <p14:creationId xmlns:p14="http://schemas.microsoft.com/office/powerpoint/2010/main" val="39934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noTextEdit="1"/>
          </p:cNvSpPr>
          <p:nvPr>
            <p:ph type="sldImg"/>
          </p:nvPr>
        </p:nvSpPr>
        <p:spPr>
          <a:xfrm>
            <a:off x="1150938" y="692150"/>
            <a:ext cx="4556125" cy="3416300"/>
          </a:xfrm>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Rot="1" noChangeAspect="1" noChangeArrowheads="1" noTextEdit="1"/>
          </p:cNvSpPr>
          <p:nvPr>
            <p:ph type="sldImg"/>
          </p:nvPr>
        </p:nvSpPr>
        <p:spPr>
          <a:xfrm>
            <a:off x="1150938" y="692150"/>
            <a:ext cx="4556125" cy="3416300"/>
          </a:xfrm>
          <a:ln/>
        </p:spPr>
      </p:sp>
      <p:sp>
        <p:nvSpPr>
          <p:cNvPr id="123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135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Rot="1" noChangeAspect="1" noChangeArrowheads="1" noTextEdit="1"/>
          </p:cNvSpPr>
          <p:nvPr>
            <p:ph type="sldImg"/>
          </p:nvPr>
        </p:nvSpPr>
        <p:spPr>
          <a:xfrm>
            <a:off x="1150938" y="692150"/>
            <a:ext cx="4556125" cy="3416300"/>
          </a:xfrm>
          <a:ln/>
        </p:spPr>
      </p:sp>
      <p:sp>
        <p:nvSpPr>
          <p:cNvPr id="123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Rot="1" noChangeAspect="1" noChangeArrowheads="1" noTextEdit="1"/>
          </p:cNvSpPr>
          <p:nvPr>
            <p:ph type="sldImg"/>
          </p:nvPr>
        </p:nvSpPr>
        <p:spPr>
          <a:xfrm>
            <a:off x="1150938" y="692150"/>
            <a:ext cx="4556125" cy="3416300"/>
          </a:xfrm>
          <a:ln/>
        </p:spPr>
      </p:sp>
      <p:sp>
        <p:nvSpPr>
          <p:cNvPr id="123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xfrm>
            <a:off x="1150938" y="692150"/>
            <a:ext cx="4556125" cy="3416300"/>
          </a:xfrm>
          <a:ln/>
        </p:spPr>
      </p:sp>
      <p:sp>
        <p:nvSpPr>
          <p:cNvPr id="124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Rot="1" noChangeAspect="1" noChangeArrowheads="1" noTextEdit="1"/>
          </p:cNvSpPr>
          <p:nvPr>
            <p:ph type="sldImg"/>
          </p:nvPr>
        </p:nvSpPr>
        <p:spPr>
          <a:xfrm>
            <a:off x="1150938" y="692150"/>
            <a:ext cx="4556125" cy="3416300"/>
          </a:xfrm>
          <a:ln/>
        </p:spPr>
      </p:sp>
      <p:sp>
        <p:nvSpPr>
          <p:cNvPr id="124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Rot="1" noChangeAspect="1" noChangeArrowheads="1" noTextEdit="1"/>
          </p:cNvSpPr>
          <p:nvPr>
            <p:ph type="sldImg"/>
          </p:nvPr>
        </p:nvSpPr>
        <p:spPr>
          <a:xfrm>
            <a:off x="1150938" y="692150"/>
            <a:ext cx="4556125" cy="3416300"/>
          </a:xfrm>
          <a:ln/>
        </p:spPr>
      </p:sp>
      <p:sp>
        <p:nvSpPr>
          <p:cNvPr id="124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Rot="1" noChangeAspect="1" noChangeArrowheads="1" noTextEdit="1"/>
          </p:cNvSpPr>
          <p:nvPr>
            <p:ph type="sldImg"/>
          </p:nvPr>
        </p:nvSpPr>
        <p:spPr>
          <a:xfrm>
            <a:off x="1150938" y="692150"/>
            <a:ext cx="4556125" cy="3416300"/>
          </a:xfrm>
          <a:ln/>
        </p:spPr>
      </p:sp>
      <p:sp>
        <p:nvSpPr>
          <p:cNvPr id="124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spect="1" noChangeArrowheads="1" noTextEdit="1"/>
          </p:cNvSpPr>
          <p:nvPr>
            <p:ph type="sldImg"/>
          </p:nvPr>
        </p:nvSpPr>
        <p:spPr>
          <a:xfrm>
            <a:off x="1150938" y="692150"/>
            <a:ext cx="4556125" cy="3416300"/>
          </a:xfrm>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0938" y="692150"/>
            <a:ext cx="4556125" cy="3416300"/>
          </a:xfrm>
          <a:ln/>
        </p:spPr>
      </p:sp>
      <p:sp>
        <p:nvSpPr>
          <p:cNvPr id="409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1987" name="Rectangle 3"/>
          <p:cNvSpPr>
            <a:spLocks noGrp="1" noChangeArrowheads="1"/>
          </p:cNvSpPr>
          <p:nvPr>
            <p:ph type="body" idx="1"/>
          </p:nvPr>
        </p:nvSpPr>
        <p:spPr>
          <a:solidFill>
            <a:srgbClr val="FFFFFF"/>
          </a:solidFill>
          <a:ln w="12700">
            <a:solidFill>
              <a:srgbClr val="000000"/>
            </a:solidFill>
            <a:miter lim="800000"/>
            <a:headEnd/>
            <a:tailEnd/>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0938" y="692150"/>
            <a:ext cx="4556125" cy="3416300"/>
          </a:xfrm>
          <a:ln/>
        </p:spPr>
      </p:sp>
      <p:sp>
        <p:nvSpPr>
          <p:cNvPr id="552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Rot="1" noChangeAspect="1" noChangeArrowheads="1" noTextEdit="1"/>
          </p:cNvSpPr>
          <p:nvPr>
            <p:ph type="sldImg"/>
          </p:nvPr>
        </p:nvSpPr>
        <p:spPr>
          <a:xfrm>
            <a:off x="1150938" y="692150"/>
            <a:ext cx="4556125" cy="3416300"/>
          </a:xfrm>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Rot="1" noChangeAspect="1" noChangeArrowheads="1" noTextEdit="1"/>
          </p:cNvSpPr>
          <p:nvPr>
            <p:ph type="sldImg"/>
          </p:nvPr>
        </p:nvSpPr>
        <p:spPr>
          <a:xfrm>
            <a:off x="1150938" y="692150"/>
            <a:ext cx="4556125" cy="3416300"/>
          </a:xfrm>
          <a:ln/>
        </p:spPr>
      </p:sp>
      <p:sp>
        <p:nvSpPr>
          <p:cNvPr id="126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Rot="1" noChangeAspect="1" noChangeArrowheads="1" noTextEdit="1"/>
          </p:cNvSpPr>
          <p:nvPr>
            <p:ph type="sldImg"/>
          </p:nvPr>
        </p:nvSpPr>
        <p:spPr>
          <a:xfrm>
            <a:off x="1150938" y="692150"/>
            <a:ext cx="4556125" cy="3416300"/>
          </a:xfrm>
          <a:ln/>
        </p:spPr>
      </p:sp>
      <p:sp>
        <p:nvSpPr>
          <p:cNvPr id="126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Rot="1" noChangeAspect="1" noChangeArrowheads="1" noTextEdit="1"/>
          </p:cNvSpPr>
          <p:nvPr>
            <p:ph type="sldImg"/>
          </p:nvPr>
        </p:nvSpPr>
        <p:spPr>
          <a:xfrm>
            <a:off x="1150938" y="692150"/>
            <a:ext cx="4556125" cy="3416300"/>
          </a:xfrm>
          <a:ln/>
        </p:spPr>
      </p:sp>
      <p:sp>
        <p:nvSpPr>
          <p:cNvPr id="126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Rot="1" noChangeAspect="1" noChangeArrowheads="1" noTextEdit="1"/>
          </p:cNvSpPr>
          <p:nvPr>
            <p:ph type="sldImg"/>
          </p:nvPr>
        </p:nvSpPr>
        <p:spPr>
          <a:xfrm>
            <a:off x="1150938" y="692150"/>
            <a:ext cx="4556125" cy="3416300"/>
          </a:xfrm>
          <a:ln/>
        </p:spPr>
      </p:sp>
      <p:sp>
        <p:nvSpPr>
          <p:cNvPr id="127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xfrm>
            <a:off x="1150938" y="692150"/>
            <a:ext cx="4556125" cy="3416300"/>
          </a:xfrm>
          <a:ln/>
        </p:spPr>
      </p:sp>
      <p:sp>
        <p:nvSpPr>
          <p:cNvPr id="121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Rot="1" noChangeAspect="1" noChangeArrowheads="1" noTextEdit="1"/>
          </p:cNvSpPr>
          <p:nvPr>
            <p:ph type="sldImg"/>
          </p:nvPr>
        </p:nvSpPr>
        <p:spPr>
          <a:xfrm>
            <a:off x="1150938" y="692150"/>
            <a:ext cx="4556125" cy="3416300"/>
          </a:xfrm>
          <a:ln/>
        </p:spPr>
      </p:sp>
      <p:sp>
        <p:nvSpPr>
          <p:cNvPr id="129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p:spPr>
      </p:sp>
      <p:sp>
        <p:nvSpPr>
          <p:cNvPr id="460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1203" name="Rectangle 3"/>
          <p:cNvSpPr>
            <a:spLocks noGrp="1" noChangeArrowheads="1"/>
          </p:cNvSpPr>
          <p:nvPr>
            <p:ph type="body" idx="1"/>
          </p:nvPr>
        </p:nvSpPr>
        <p:spPr>
          <a:solidFill>
            <a:srgbClr val="FFFFFF"/>
          </a:solidFill>
          <a:ln w="12700">
            <a:solidFill>
              <a:srgbClr val="000000"/>
            </a:solidFill>
            <a:miter lim="800000"/>
            <a:headEnd/>
            <a:tailEnd/>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Rot="1" noChangeAspect="1" noChangeArrowheads="1" noTextEdit="1"/>
          </p:cNvSpPr>
          <p:nvPr>
            <p:ph type="sldImg"/>
          </p:nvPr>
        </p:nvSpPr>
        <p:spPr>
          <a:xfrm>
            <a:off x="1150938" y="692150"/>
            <a:ext cx="4556125" cy="3416300"/>
          </a:xfrm>
          <a:ln/>
        </p:spPr>
      </p:sp>
      <p:sp>
        <p:nvSpPr>
          <p:cNvPr id="121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Rot="1" noChangeAspect="1" noChangeArrowheads="1" noTextEdit="1"/>
          </p:cNvSpPr>
          <p:nvPr>
            <p:ph type="sldImg"/>
          </p:nvPr>
        </p:nvSpPr>
        <p:spPr>
          <a:xfrm>
            <a:off x="1150938" y="692150"/>
            <a:ext cx="4556125" cy="3416300"/>
          </a:xfrm>
          <a:ln/>
        </p:spPr>
      </p:sp>
      <p:sp>
        <p:nvSpPr>
          <p:cNvPr id="121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Rot="1" noChangeAspect="1" noChangeArrowheads="1" noTextEdit="1"/>
          </p:cNvSpPr>
          <p:nvPr>
            <p:ph type="sldImg"/>
          </p:nvPr>
        </p:nvSpPr>
        <p:spPr>
          <a:xfrm>
            <a:off x="1150938" y="692150"/>
            <a:ext cx="4556125" cy="3416300"/>
          </a:xfrm>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Rot="1" noChangeAspect="1" noChangeArrowheads="1" noTextEdit="1"/>
          </p:cNvSpPr>
          <p:nvPr>
            <p:ph type="sldImg"/>
          </p:nvPr>
        </p:nvSpPr>
        <p:spPr>
          <a:xfrm>
            <a:off x="1150938" y="692150"/>
            <a:ext cx="4556125" cy="3416300"/>
          </a:xfrm>
          <a:ln/>
        </p:spPr>
      </p:sp>
      <p:sp>
        <p:nvSpPr>
          <p:cNvPr id="122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Rot="1" noChangeAspect="1" noChangeArrowheads="1" noTextEdit="1"/>
          </p:cNvSpPr>
          <p:nvPr>
            <p:ph type="sldImg"/>
          </p:nvPr>
        </p:nvSpPr>
        <p:spPr>
          <a:xfrm>
            <a:off x="1150938" y="692150"/>
            <a:ext cx="4556125" cy="3416300"/>
          </a:xfrm>
          <a:ln/>
        </p:spPr>
      </p:sp>
      <p:sp>
        <p:nvSpPr>
          <p:cNvPr id="123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Rot="1" noChangeAspect="1" noChangeArrowheads="1" noTextEdit="1"/>
          </p:cNvSpPr>
          <p:nvPr>
            <p:ph type="sldImg"/>
          </p:nvPr>
        </p:nvSpPr>
        <p:spPr>
          <a:xfrm>
            <a:off x="1150938" y="692150"/>
            <a:ext cx="4556125" cy="3416300"/>
          </a:xfrm>
          <a:ln/>
        </p:spPr>
      </p:sp>
      <p:sp>
        <p:nvSpPr>
          <p:cNvPr id="1232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4488F3-60FB-4CBC-99A3-219327208DE7}" type="datetimeFigureOut">
              <a:rPr lang="en-US" smtClean="0"/>
              <a:t>10/2/2015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285A643-EC7A-47CB-85D8-2F557B05539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488F3-60FB-4CBC-99A3-219327208DE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488F3-60FB-4CBC-99A3-219327208DE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B61E99-F8BA-4F72-A7F1-7CB51E3F3D23}" type="slidenum">
              <a:rPr lang="en-US"/>
              <a:pPr>
                <a:defRPr/>
              </a:pPr>
              <a:t>‹#›</a:t>
            </a:fld>
            <a:endParaRPr lang="en-US"/>
          </a:p>
        </p:txBody>
      </p:sp>
    </p:spTree>
    <p:extLst>
      <p:ext uri="{BB962C8B-B14F-4D97-AF65-F5344CB8AC3E}">
        <p14:creationId xmlns:p14="http://schemas.microsoft.com/office/powerpoint/2010/main" val="138290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488F3-60FB-4CBC-99A3-219327208DE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488F3-60FB-4CBC-99A3-219327208DE7}"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4488F3-60FB-4CBC-99A3-219327208DE7}"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5A643-EC7A-47CB-85D8-2F557B05539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4488F3-60FB-4CBC-99A3-219327208DE7}" type="datetimeFigureOut">
              <a:rPr lang="en-US" smtClean="0"/>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4488F3-60FB-4CBC-99A3-219327208DE7}"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488F3-60FB-4CBC-99A3-219327208DE7}" type="datetimeFigureOut">
              <a:rPr lang="en-US" smtClean="0"/>
              <a:t>10/2/2015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4488F3-60FB-4CBC-99A3-219327208DE7}" type="datetimeFigureOut">
              <a:rPr lang="en-US" smtClean="0"/>
              <a:t>10/2/2015</a:t>
            </a:fld>
            <a:endParaRPr lang="en-US"/>
          </a:p>
        </p:txBody>
      </p:sp>
      <p:sp>
        <p:nvSpPr>
          <p:cNvPr id="7" name="Slide Number Placeholder 6"/>
          <p:cNvSpPr>
            <a:spLocks noGrp="1"/>
          </p:cNvSpPr>
          <p:nvPr>
            <p:ph type="sldNum" sz="quarter" idx="12"/>
          </p:nvPr>
        </p:nvSpPr>
        <p:spPr/>
        <p:txBody>
          <a:bodyPr/>
          <a:lstStyle/>
          <a:p>
            <a:fld id="{2285A643-EC7A-47CB-85D8-2F557B05539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488F3-60FB-4CBC-99A3-219327208DE7}" type="datetimeFigureOut">
              <a:rPr lang="en-US" smtClean="0"/>
              <a:t>10/2/2015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4488F3-60FB-4CBC-99A3-219327208DE7}" type="datetimeFigureOut">
              <a:rPr lang="en-US" smtClean="0"/>
              <a:t>10/2/2015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285A643-EC7A-47CB-85D8-2F557B0553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google.com/url?sa=i&amp;rct=j&amp;q=&amp;esrc=s&amp;frm=1&amp;source=images&amp;cd=&amp;cad=rja&amp;docid=Z722ucoy3m7EWM&amp;tbnid=96FVCuTBC15MNM:&amp;ved=&amp;url=http://www.mothering.com/community/g/i/252991/&amp;ei=HU1yUurtD6is2gWPyoGgCw&amp;bvm=bv.55819444,d.cWc&amp;psig=AFQjCNEt6An5LEC1eFDS1bw1ZdLf8o5ZYA&amp;ust=1383308888262887"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APES/APES%202010-11%20QTR%201/APES%202010-11%20Units%201%20&amp;%202/APES%20Unit%201%202010/Who's%20Overpopulated.mpg" TargetMode="External"/><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maps.grida.no/library/files/storage/access_to_safe_drinkint_water.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maps.grida.no/library/files/storage/urban-sprawl-las-vegas.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ww.google.com/url?sa=i&amp;rct=j&amp;q=carbon+dioxide+and+raising+temps&amp;source=images&amp;cd=&amp;cad=rja&amp;docid=MHlk3Yox1nUJ4M&amp;tbnid=3JFlDgTnYqPe2M:&amp;ved=0CAUQjRw&amp;url=http://www.ucsusa.org/news/press_release/setting-the-record-straight-colbert-report-ekwurzel-bastardi-0372.html&amp;ei=KgARUeiTK8ekrQGEyYHYCg&amp;bvm=bv.41867550,d.aWM&amp;psig=AFQjCNFb7ZitDJRqLmKpE5J_hVyWa_ixmA&amp;ust=1360154993916200"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3" Type="http://schemas.openxmlformats.org/officeDocument/2006/relationships/hyperlink" Target="http://www.youtube.com/watch?v=53Q1P7jALfU" TargetMode="External"/><Relationship Id="rId7" Type="http://schemas.openxmlformats.org/officeDocument/2006/relationships/hyperlink" Target="http://www.youtube.com/watch?v=OPmAYHLyB10"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9.png"/><Relationship Id="rId5" Type="http://schemas.openxmlformats.org/officeDocument/2006/relationships/oleObject" Target="../embeddings/oleObject1.bin"/><Relationship Id="rId4" Type="http://schemas.openxmlformats.org/officeDocument/2006/relationships/hyperlink" Target="http://www.youtube.com/watch?v=n3XxJCQ6D-w"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youtube.com/watch?v=CyuZ1nywA98" TargetMode="External"/><Relationship Id="rId2" Type="http://schemas.openxmlformats.org/officeDocument/2006/relationships/hyperlink" Target="http://www.youtube.com/watch?v=OMxm3QHtlio" TargetMode="External"/><Relationship Id="rId1" Type="http://schemas.openxmlformats.org/officeDocument/2006/relationships/slideLayout" Target="../slideLayouts/slideLayout7.xml"/><Relationship Id="rId4" Type="http://schemas.openxmlformats.org/officeDocument/2006/relationships/hyperlink" Target="http://vimeo.com/71902897"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youtube.com/watch?v=Rnu5aLhZMdA" TargetMode="External"/><Relationship Id="rId2" Type="http://schemas.openxmlformats.org/officeDocument/2006/relationships/hyperlink" Target="http://www.youtube.com/watch?v=eNHGhRqkEAo" TargetMode="External"/><Relationship Id="rId1" Type="http://schemas.openxmlformats.org/officeDocument/2006/relationships/slideLayout" Target="../slideLayouts/slideLayout7.xml"/><Relationship Id="rId4" Type="http://schemas.openxmlformats.org/officeDocument/2006/relationships/hyperlink" Target="http://www.youtube.com/watch?v=20LZef3NfZ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Ecology </a:t>
            </a:r>
            <a:endParaRPr lang="en-US" dirty="0"/>
          </a:p>
        </p:txBody>
      </p:sp>
      <p:sp>
        <p:nvSpPr>
          <p:cNvPr id="3" name="Subtitle 2"/>
          <p:cNvSpPr>
            <a:spLocks noGrp="1"/>
          </p:cNvSpPr>
          <p:nvPr>
            <p:ph type="subTitle" idx="1"/>
          </p:nvPr>
        </p:nvSpPr>
        <p:spPr/>
        <p:txBody>
          <a:bodyPr/>
          <a:lstStyle/>
          <a:p>
            <a:r>
              <a:rPr lang="en-US" dirty="0" smtClean="0"/>
              <a:t>Chapter 3 </a:t>
            </a:r>
          </a:p>
          <a:p>
            <a:r>
              <a:rPr lang="en-US" dirty="0" smtClean="0"/>
              <a:t>Biology 15-16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29622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30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Heterotrophs </a:t>
            </a:r>
            <a:endParaRPr lang="en-US" dirty="0"/>
          </a:p>
        </p:txBody>
      </p:sp>
      <p:sp>
        <p:nvSpPr>
          <p:cNvPr id="3" name="Text Placeholder 2"/>
          <p:cNvSpPr>
            <a:spLocks noGrp="1"/>
          </p:cNvSpPr>
          <p:nvPr>
            <p:ph type="body" idx="1"/>
          </p:nvPr>
        </p:nvSpPr>
        <p:spPr/>
        <p:txBody>
          <a:bodyPr/>
          <a:lstStyle/>
          <a:p>
            <a:r>
              <a:rPr lang="en-US" dirty="0" smtClean="0"/>
              <a:t>Omnivores </a:t>
            </a:r>
            <a:endParaRPr lang="en-US" dirty="0"/>
          </a:p>
        </p:txBody>
      </p:sp>
      <p:sp>
        <p:nvSpPr>
          <p:cNvPr id="4" name="Content Placeholder 3"/>
          <p:cNvSpPr>
            <a:spLocks noGrp="1"/>
          </p:cNvSpPr>
          <p:nvPr>
            <p:ph sz="half" idx="2"/>
          </p:nvPr>
        </p:nvSpPr>
        <p:spPr/>
        <p:txBody>
          <a:bodyPr/>
          <a:lstStyle/>
          <a:p>
            <a:r>
              <a:rPr lang="en-US" dirty="0" smtClean="0"/>
              <a:t>Obtain energy by consuming both </a:t>
            </a:r>
            <a:r>
              <a:rPr lang="en-US" b="1" u="sng" dirty="0" smtClean="0"/>
              <a:t>plants and animals</a:t>
            </a:r>
            <a:endParaRPr lang="en-US" b="1" u="sng" dirty="0"/>
          </a:p>
        </p:txBody>
      </p:sp>
      <p:sp>
        <p:nvSpPr>
          <p:cNvPr id="5" name="Text Placeholder 4"/>
          <p:cNvSpPr>
            <a:spLocks noGrp="1"/>
          </p:cNvSpPr>
          <p:nvPr>
            <p:ph type="body" sz="quarter" idx="3"/>
          </p:nvPr>
        </p:nvSpPr>
        <p:spPr/>
        <p:txBody>
          <a:bodyPr/>
          <a:lstStyle/>
          <a:p>
            <a:r>
              <a:rPr lang="en-US" dirty="0" smtClean="0"/>
              <a:t>Detritivores</a:t>
            </a:r>
            <a:endParaRPr lang="en-US" dirty="0"/>
          </a:p>
        </p:txBody>
      </p:sp>
      <p:sp>
        <p:nvSpPr>
          <p:cNvPr id="6" name="Content Placeholder 5"/>
          <p:cNvSpPr>
            <a:spLocks noGrp="1"/>
          </p:cNvSpPr>
          <p:nvPr>
            <p:ph sz="quarter" idx="4"/>
          </p:nvPr>
        </p:nvSpPr>
        <p:spPr>
          <a:xfrm>
            <a:off x="4645152" y="2974694"/>
            <a:ext cx="3419856" cy="3349906"/>
          </a:xfrm>
        </p:spPr>
        <p:txBody>
          <a:bodyPr>
            <a:normAutofit/>
          </a:bodyPr>
          <a:lstStyle/>
          <a:p>
            <a:r>
              <a:rPr lang="en-US" dirty="0" smtClean="0"/>
              <a:t>Obtain energy by feeding on the remains of living things; </a:t>
            </a:r>
            <a:r>
              <a:rPr lang="en-US" b="1" u="sng" dirty="0" smtClean="0"/>
              <a:t>dead matter. </a:t>
            </a:r>
          </a:p>
          <a:p>
            <a:pPr lvl="1"/>
            <a:r>
              <a:rPr lang="en-US" b="1" u="sng" dirty="0" smtClean="0"/>
              <a:t>Detritus</a:t>
            </a:r>
            <a:r>
              <a:rPr lang="en-US" dirty="0" smtClean="0"/>
              <a:t> = Dead Plants and Animals </a:t>
            </a:r>
          </a:p>
          <a:p>
            <a:pPr lvl="1"/>
            <a:r>
              <a:rPr lang="en-US" dirty="0" smtClean="0"/>
              <a:t>Exp: Earthworms, Snails, Crabs.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19600"/>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570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Heterotrophs</a:t>
            </a:r>
            <a:endParaRPr lang="en-US" dirty="0"/>
          </a:p>
        </p:txBody>
      </p:sp>
      <p:sp>
        <p:nvSpPr>
          <p:cNvPr id="3" name="Content Placeholder 2"/>
          <p:cNvSpPr>
            <a:spLocks noGrp="1"/>
          </p:cNvSpPr>
          <p:nvPr>
            <p:ph sz="quarter" idx="13"/>
          </p:nvPr>
        </p:nvSpPr>
        <p:spPr/>
        <p:txBody>
          <a:bodyPr/>
          <a:lstStyle/>
          <a:p>
            <a:r>
              <a:rPr lang="en-US" dirty="0" smtClean="0"/>
              <a:t>Decomposers </a:t>
            </a:r>
          </a:p>
          <a:p>
            <a:pPr lvl="1"/>
            <a:r>
              <a:rPr lang="en-US" dirty="0" smtClean="0"/>
              <a:t>Obtain </a:t>
            </a:r>
            <a:r>
              <a:rPr lang="en-US" b="1" u="sng" dirty="0" smtClean="0"/>
              <a:t>energy</a:t>
            </a:r>
            <a:r>
              <a:rPr lang="en-US" dirty="0" smtClean="0"/>
              <a:t> by breaking down organic matter (once living things).</a:t>
            </a:r>
          </a:p>
          <a:p>
            <a:pPr lvl="2"/>
            <a:r>
              <a:rPr lang="en-US" dirty="0" smtClean="0"/>
              <a:t>Exp: Bacteria and Fungi </a:t>
            </a:r>
            <a:endParaRPr lang="en-US" dirty="0"/>
          </a:p>
        </p:txBody>
      </p:sp>
      <p:sp>
        <p:nvSpPr>
          <p:cNvPr id="4" name="Content Placeholder 3"/>
          <p:cNvSpPr>
            <a:spLocks noGrp="1"/>
          </p:cNvSpPr>
          <p:nvPr>
            <p:ph sz="quarter" idx="14"/>
          </p:nvPr>
        </p:nvSpPr>
        <p:spPr/>
        <p:txBody>
          <a:bodyPr/>
          <a:lstStyle/>
          <a:p>
            <a:endParaRPr lang="en-US"/>
          </a:p>
        </p:txBody>
      </p:sp>
      <p:sp>
        <p:nvSpPr>
          <p:cNvPr id="5" name="AutoShape 2" descr="Image result for decompos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19600"/>
            <a:ext cx="25527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91000"/>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72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Relationships</a:t>
            </a:r>
            <a:endParaRPr lang="en-US" dirty="0"/>
          </a:p>
        </p:txBody>
      </p:sp>
      <p:sp>
        <p:nvSpPr>
          <p:cNvPr id="3" name="Content Placeholder 2"/>
          <p:cNvSpPr>
            <a:spLocks noGrp="1"/>
          </p:cNvSpPr>
          <p:nvPr>
            <p:ph idx="1"/>
          </p:nvPr>
        </p:nvSpPr>
        <p:spPr>
          <a:xfrm>
            <a:off x="1043492" y="2323652"/>
            <a:ext cx="6777317" cy="3924748"/>
          </a:xfrm>
        </p:spPr>
        <p:txBody>
          <a:bodyPr>
            <a:normAutofit/>
          </a:bodyPr>
          <a:lstStyle/>
          <a:p>
            <a:r>
              <a:rPr lang="en-US" dirty="0" smtClean="0"/>
              <a:t>What happens to the energy in an ecosystem when one organism eats another organism?</a:t>
            </a:r>
          </a:p>
          <a:p>
            <a:pPr lvl="1"/>
            <a:r>
              <a:rPr lang="en-US" dirty="0" smtClean="0"/>
              <a:t>That energy flows in </a:t>
            </a:r>
            <a:r>
              <a:rPr lang="en-US" b="1" u="sng" dirty="0" smtClean="0"/>
              <a:t>a one way path. </a:t>
            </a:r>
          </a:p>
          <a:p>
            <a:pPr lvl="1"/>
            <a:endParaRPr lang="en-US" dirty="0"/>
          </a:p>
          <a:p>
            <a:r>
              <a:rPr lang="en-US" dirty="0" smtClean="0"/>
              <a:t>In an ecosystem, energy flows in one direction from the Sun or Chemical Reactions            Autotrophs (Producers) to Heterotrophs (Consumers).  </a:t>
            </a:r>
            <a:endParaRPr lang="en-US" dirty="0"/>
          </a:p>
        </p:txBody>
      </p:sp>
      <p:cxnSp>
        <p:nvCxnSpPr>
          <p:cNvPr id="5" name="Straight Arrow Connector 4"/>
          <p:cNvCxnSpPr/>
          <p:nvPr/>
        </p:nvCxnSpPr>
        <p:spPr>
          <a:xfrm>
            <a:off x="3048000" y="52578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178425"/>
            <a:ext cx="8413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2" y="0"/>
            <a:ext cx="29241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105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keep track of the energy?</a:t>
            </a:r>
            <a:endParaRPr lang="en-US" dirty="0"/>
          </a:p>
        </p:txBody>
      </p:sp>
      <p:sp>
        <p:nvSpPr>
          <p:cNvPr id="3" name="Content Placeholder 2"/>
          <p:cNvSpPr>
            <a:spLocks noGrp="1"/>
          </p:cNvSpPr>
          <p:nvPr>
            <p:ph idx="1"/>
          </p:nvPr>
        </p:nvSpPr>
        <p:spPr/>
        <p:txBody>
          <a:bodyPr/>
          <a:lstStyle/>
          <a:p>
            <a:r>
              <a:rPr lang="en-US" dirty="0" smtClean="0"/>
              <a:t>Relationships between producers and consumers connect organisms into </a:t>
            </a:r>
            <a:r>
              <a:rPr lang="en-US" b="1" u="sng" dirty="0" smtClean="0"/>
              <a:t>feeding networks.</a:t>
            </a:r>
          </a:p>
          <a:p>
            <a:pPr lvl="1"/>
            <a:r>
              <a:rPr lang="en-US" dirty="0" smtClean="0"/>
              <a:t>Who eats whom</a:t>
            </a:r>
          </a:p>
          <a:p>
            <a:r>
              <a:rPr lang="en-US" dirty="0" smtClean="0"/>
              <a:t>Food Chains are used to keep track of the energy flow in an ecosystem. </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953000"/>
            <a:ext cx="34194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56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sp>
        <p:nvSpPr>
          <p:cNvPr id="3" name="Content Placeholder 2"/>
          <p:cNvSpPr>
            <a:spLocks noGrp="1"/>
          </p:cNvSpPr>
          <p:nvPr>
            <p:ph sz="quarter" idx="13"/>
          </p:nvPr>
        </p:nvSpPr>
        <p:spPr>
          <a:xfrm>
            <a:off x="1042416" y="2313432"/>
            <a:ext cx="3419856" cy="3934968"/>
          </a:xfrm>
        </p:spPr>
        <p:txBody>
          <a:bodyPr>
            <a:normAutofit lnSpcReduction="10000"/>
          </a:bodyPr>
          <a:lstStyle/>
          <a:p>
            <a:r>
              <a:rPr lang="en-US" dirty="0" smtClean="0"/>
              <a:t>A series of steps in which organisms transfer energy by </a:t>
            </a:r>
            <a:r>
              <a:rPr lang="en-US" b="1" u="sng" dirty="0" smtClean="0"/>
              <a:t>eating and being eaten. </a:t>
            </a:r>
          </a:p>
          <a:p>
            <a:r>
              <a:rPr lang="en-US" dirty="0" smtClean="0"/>
              <a:t>Works best when </a:t>
            </a:r>
            <a:r>
              <a:rPr lang="en-US" b="1" u="sng" dirty="0" smtClean="0"/>
              <a:t>fewer </a:t>
            </a:r>
            <a:r>
              <a:rPr lang="en-US" dirty="0" smtClean="0"/>
              <a:t>organisms are involved.</a:t>
            </a:r>
          </a:p>
          <a:p>
            <a:r>
              <a:rPr lang="en-US" dirty="0" smtClean="0"/>
              <a:t>More complex interactions require a </a:t>
            </a:r>
            <a:r>
              <a:rPr lang="en-US" b="1" u="sng" dirty="0" smtClean="0"/>
              <a:t>food web. </a:t>
            </a:r>
            <a:endParaRPr lang="en-US" b="1" u="sng" dirty="0"/>
          </a:p>
        </p:txBody>
      </p:sp>
      <p:sp>
        <p:nvSpPr>
          <p:cNvPr id="4" name="Content Placeholder 3"/>
          <p:cNvSpPr>
            <a:spLocks noGrp="1"/>
          </p:cNvSpPr>
          <p:nvPr>
            <p:ph sz="quarter" idx="14"/>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581400"/>
            <a:ext cx="220076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330" y="1676400"/>
            <a:ext cx="30765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98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a:t>
            </a:r>
            <a:endParaRPr lang="en-US" dirty="0"/>
          </a:p>
        </p:txBody>
      </p:sp>
      <p:sp>
        <p:nvSpPr>
          <p:cNvPr id="3" name="Content Placeholder 2"/>
          <p:cNvSpPr>
            <a:spLocks noGrp="1"/>
          </p:cNvSpPr>
          <p:nvPr>
            <p:ph idx="1"/>
          </p:nvPr>
        </p:nvSpPr>
        <p:spPr/>
        <p:txBody>
          <a:bodyPr/>
          <a:lstStyle/>
          <a:p>
            <a:r>
              <a:rPr lang="en-US" dirty="0" smtClean="0"/>
              <a:t>Used when the feeding relationships among organisms in an ecosystem form a network of complex interactions.</a:t>
            </a:r>
          </a:p>
          <a:p>
            <a:r>
              <a:rPr lang="en-US" dirty="0" smtClean="0"/>
              <a:t>Used to link </a:t>
            </a:r>
            <a:r>
              <a:rPr lang="en-US" b="1" u="sng" dirty="0" smtClean="0"/>
              <a:t>ALL food chains</a:t>
            </a:r>
            <a:r>
              <a:rPr lang="en-US" dirty="0" smtClean="0"/>
              <a:t> in an ecosystem together. </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86" y="4371975"/>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7200"/>
            <a:ext cx="2362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57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Web </a:t>
            </a:r>
            <a:endParaRPr lang="en-US" dirty="0"/>
          </a:p>
        </p:txBody>
      </p:sp>
      <p:sp>
        <p:nvSpPr>
          <p:cNvPr id="3" name="Content Placeholder 2"/>
          <p:cNvSpPr>
            <a:spLocks noGrp="1"/>
          </p:cNvSpPr>
          <p:nvPr>
            <p:ph sz="quarter" idx="13"/>
          </p:nvPr>
        </p:nvSpPr>
        <p:spPr/>
        <p:txBody>
          <a:bodyPr>
            <a:normAutofit fontScale="92500"/>
          </a:bodyPr>
          <a:lstStyle/>
          <a:p>
            <a:r>
              <a:rPr lang="en-US" dirty="0" smtClean="0"/>
              <a:t>Trophic Level = </a:t>
            </a:r>
            <a:r>
              <a:rPr lang="en-US" b="1" u="sng" dirty="0" smtClean="0"/>
              <a:t>Each step in a food chain or web. </a:t>
            </a:r>
          </a:p>
          <a:p>
            <a:pPr lvl="1"/>
            <a:r>
              <a:rPr lang="en-US" b="1" u="sng" dirty="0" smtClean="0"/>
              <a:t>Producers </a:t>
            </a:r>
            <a:r>
              <a:rPr lang="en-US" dirty="0" smtClean="0"/>
              <a:t>= 1</a:t>
            </a:r>
            <a:r>
              <a:rPr lang="en-US" baseline="30000" dirty="0" smtClean="0"/>
              <a:t>st</a:t>
            </a:r>
            <a:r>
              <a:rPr lang="en-US" dirty="0" smtClean="0"/>
              <a:t> Level </a:t>
            </a:r>
          </a:p>
          <a:p>
            <a:pPr lvl="1"/>
            <a:r>
              <a:rPr lang="en-US" b="1" u="sng" dirty="0" smtClean="0"/>
              <a:t>Consumers </a:t>
            </a:r>
            <a:r>
              <a:rPr lang="en-US" dirty="0" smtClean="0"/>
              <a:t>= 2</a:t>
            </a:r>
            <a:r>
              <a:rPr lang="en-US" baseline="30000" dirty="0" smtClean="0"/>
              <a:t>nd</a:t>
            </a:r>
            <a:r>
              <a:rPr lang="en-US" dirty="0" smtClean="0"/>
              <a:t>, 3</a:t>
            </a:r>
            <a:r>
              <a:rPr lang="en-US" baseline="30000" dirty="0" smtClean="0"/>
              <a:t>rd</a:t>
            </a:r>
            <a:r>
              <a:rPr lang="en-US" dirty="0" smtClean="0"/>
              <a:t>, or higher. </a:t>
            </a:r>
          </a:p>
          <a:p>
            <a:pPr lvl="2"/>
            <a:r>
              <a:rPr lang="en-US" dirty="0" smtClean="0"/>
              <a:t>Each consumer relies on the trophic level under it for energy. </a:t>
            </a:r>
            <a:endParaRPr lang="en-US" dirty="0"/>
          </a:p>
        </p:txBody>
      </p:sp>
      <p:sp>
        <p:nvSpPr>
          <p:cNvPr id="4" name="Content Placeholder 3"/>
          <p:cNvSpPr>
            <a:spLocks noGrp="1"/>
          </p:cNvSpPr>
          <p:nvPr>
            <p:ph sz="quarter" idx="14"/>
          </p:nvPr>
        </p:nvSpPr>
        <p:spPr/>
        <p:txBody>
          <a:bodyPr/>
          <a:lstStyle/>
          <a:p>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28100"/>
            <a:ext cx="3167063" cy="14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584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14800"/>
            <a:ext cx="3733800" cy="226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Ecological Pyramids</a:t>
            </a:r>
            <a:endParaRPr lang="en-US" dirty="0"/>
          </a:p>
        </p:txBody>
      </p:sp>
      <p:sp>
        <p:nvSpPr>
          <p:cNvPr id="3" name="Content Placeholder 2"/>
          <p:cNvSpPr>
            <a:spLocks noGrp="1"/>
          </p:cNvSpPr>
          <p:nvPr>
            <p:ph idx="1"/>
          </p:nvPr>
        </p:nvSpPr>
        <p:spPr/>
        <p:txBody>
          <a:bodyPr/>
          <a:lstStyle/>
          <a:p>
            <a:r>
              <a:rPr lang="en-US" dirty="0" smtClean="0"/>
              <a:t>Used to represent the amount of energy or matter in an ecosystem. </a:t>
            </a:r>
          </a:p>
          <a:p>
            <a:pPr lvl="1"/>
            <a:r>
              <a:rPr lang="en-US" dirty="0" smtClean="0"/>
              <a:t>Sorts energy out in trophic levels</a:t>
            </a:r>
          </a:p>
          <a:p>
            <a:pPr lvl="1"/>
            <a:endParaRPr lang="en-US" dirty="0"/>
          </a:p>
          <a:p>
            <a:r>
              <a:rPr lang="en-US" dirty="0" smtClean="0"/>
              <a:t>3 Types of Ecological Pyramids</a:t>
            </a:r>
          </a:p>
          <a:p>
            <a:pPr marL="822960" lvl="1" indent="-457200">
              <a:buFont typeface="+mj-lt"/>
              <a:buAutoNum type="arabicPeriod"/>
            </a:pPr>
            <a:r>
              <a:rPr lang="en-US" dirty="0" smtClean="0"/>
              <a:t>Energy Pyramids</a:t>
            </a:r>
          </a:p>
          <a:p>
            <a:pPr marL="822960" lvl="1" indent="-457200">
              <a:buFont typeface="+mj-lt"/>
              <a:buAutoNum type="arabicPeriod"/>
            </a:pPr>
            <a:r>
              <a:rPr lang="en-US" dirty="0" smtClean="0"/>
              <a:t>Biomass Pyramids</a:t>
            </a:r>
          </a:p>
          <a:p>
            <a:pPr marL="822960" lvl="1" indent="-457200">
              <a:buFont typeface="+mj-lt"/>
              <a:buAutoNum type="arabicPeriod"/>
            </a:pPr>
            <a:r>
              <a:rPr lang="en-US" dirty="0" smtClean="0"/>
              <a:t>Pyramids of Numbers</a:t>
            </a:r>
            <a:endParaRPr lang="en-US" dirty="0"/>
          </a:p>
        </p:txBody>
      </p:sp>
    </p:spTree>
    <p:extLst>
      <p:ext uri="{BB962C8B-B14F-4D97-AF65-F5344CB8AC3E}">
        <p14:creationId xmlns:p14="http://schemas.microsoft.com/office/powerpoint/2010/main" val="222735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Pyramids</a:t>
            </a:r>
            <a:endParaRPr lang="en-US" dirty="0"/>
          </a:p>
        </p:txBody>
      </p:sp>
      <p:sp>
        <p:nvSpPr>
          <p:cNvPr id="3" name="Text Placeholder 2"/>
          <p:cNvSpPr>
            <a:spLocks noGrp="1"/>
          </p:cNvSpPr>
          <p:nvPr>
            <p:ph type="body" idx="1"/>
          </p:nvPr>
        </p:nvSpPr>
        <p:spPr/>
        <p:txBody>
          <a:bodyPr/>
          <a:lstStyle/>
          <a:p>
            <a:r>
              <a:rPr lang="en-US" dirty="0" smtClean="0"/>
              <a:t>Energy Pyramid</a:t>
            </a:r>
            <a:endParaRPr lang="en-US" dirty="0"/>
          </a:p>
        </p:txBody>
      </p:sp>
      <p:sp>
        <p:nvSpPr>
          <p:cNvPr id="4" name="Content Placeholder 3"/>
          <p:cNvSpPr>
            <a:spLocks noGrp="1"/>
          </p:cNvSpPr>
          <p:nvPr>
            <p:ph sz="half" idx="2"/>
          </p:nvPr>
        </p:nvSpPr>
        <p:spPr>
          <a:xfrm>
            <a:off x="1041721" y="2974694"/>
            <a:ext cx="3419856" cy="3578506"/>
          </a:xfrm>
        </p:spPr>
        <p:txBody>
          <a:bodyPr>
            <a:normAutofit/>
          </a:bodyPr>
          <a:lstStyle/>
          <a:p>
            <a:r>
              <a:rPr lang="en-US" dirty="0" smtClean="0"/>
              <a:t>Keeps track of </a:t>
            </a:r>
            <a:r>
              <a:rPr lang="en-US" u="sng" dirty="0" smtClean="0"/>
              <a:t>energy flow in an ecosystem</a:t>
            </a:r>
          </a:p>
          <a:p>
            <a:pPr lvl="1"/>
            <a:r>
              <a:rPr lang="en-US" dirty="0"/>
              <a:t>Only </a:t>
            </a:r>
            <a:r>
              <a:rPr lang="en-US" u="sng" dirty="0"/>
              <a:t>10%</a:t>
            </a:r>
            <a:r>
              <a:rPr lang="en-US" dirty="0"/>
              <a:t> of the energy available in one tropic level is transferred to organisms at the next level. </a:t>
            </a:r>
          </a:p>
          <a:p>
            <a:pPr lvl="1"/>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smtClean="0"/>
              <a:t>The </a:t>
            </a:r>
            <a:r>
              <a:rPr lang="en-US" u="sng" dirty="0" smtClean="0"/>
              <a:t>more</a:t>
            </a:r>
            <a:r>
              <a:rPr lang="en-US" dirty="0" smtClean="0"/>
              <a:t> trophic levels between a producer and consumer the </a:t>
            </a:r>
            <a:r>
              <a:rPr lang="en-US" u="sng" dirty="0" smtClean="0"/>
              <a:t>less</a:t>
            </a:r>
            <a:r>
              <a:rPr lang="en-US" dirty="0" smtClean="0"/>
              <a:t> energy that remains from the original amount.</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491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 of Matter </a:t>
            </a:r>
            <a:endParaRPr lang="en-US" dirty="0"/>
          </a:p>
        </p:txBody>
      </p:sp>
      <p:sp>
        <p:nvSpPr>
          <p:cNvPr id="3" name="Content Placeholder 2"/>
          <p:cNvSpPr>
            <a:spLocks noGrp="1"/>
          </p:cNvSpPr>
          <p:nvPr>
            <p:ph idx="1"/>
          </p:nvPr>
        </p:nvSpPr>
        <p:spPr/>
        <p:txBody>
          <a:bodyPr/>
          <a:lstStyle/>
          <a:p>
            <a:r>
              <a:rPr lang="en-US" dirty="0" smtClean="0"/>
              <a:t>Energy is a huge component in ecosystems but living things need more then energy to survive. </a:t>
            </a:r>
          </a:p>
          <a:p>
            <a:r>
              <a:rPr lang="en-US" dirty="0" smtClean="0"/>
              <a:t>Living things need:</a:t>
            </a:r>
          </a:p>
          <a:p>
            <a:pPr lvl="1"/>
            <a:r>
              <a:rPr lang="en-US" dirty="0" smtClean="0"/>
              <a:t>Water</a:t>
            </a:r>
          </a:p>
          <a:p>
            <a:pPr lvl="1"/>
            <a:r>
              <a:rPr lang="en-US" dirty="0" smtClean="0"/>
              <a:t>Minerals</a:t>
            </a:r>
          </a:p>
          <a:p>
            <a:pPr lvl="1"/>
            <a:r>
              <a:rPr lang="en-US" dirty="0" smtClean="0"/>
              <a:t>Oxygen, Carbon, Nitrogen</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124200"/>
            <a:ext cx="2990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43450"/>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65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Ecology?</a:t>
            </a:r>
            <a:endParaRPr lang="en-US" dirty="0"/>
          </a:p>
        </p:txBody>
      </p:sp>
      <p:sp>
        <p:nvSpPr>
          <p:cNvPr id="3" name="Content Placeholder 2"/>
          <p:cNvSpPr>
            <a:spLocks noGrp="1"/>
          </p:cNvSpPr>
          <p:nvPr>
            <p:ph sz="quarter" idx="13"/>
          </p:nvPr>
        </p:nvSpPr>
        <p:spPr/>
        <p:txBody>
          <a:bodyPr/>
          <a:lstStyle/>
          <a:p>
            <a:r>
              <a:rPr lang="en-US" b="1" u="sng" dirty="0" smtClean="0"/>
              <a:t>Ecology </a:t>
            </a:r>
            <a:r>
              <a:rPr lang="en-US" dirty="0" smtClean="0"/>
              <a:t>= the scientific study of the interactions among organisms and between organisms and their environment. </a:t>
            </a:r>
            <a:endParaRPr lang="en-US" dirty="0"/>
          </a:p>
        </p:txBody>
      </p:sp>
      <p:sp>
        <p:nvSpPr>
          <p:cNvPr id="4" name="Content Placeholder 3"/>
          <p:cNvSpPr>
            <a:spLocks noGrp="1"/>
          </p:cNvSpPr>
          <p:nvPr>
            <p:ph sz="quarter" idx="14"/>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5814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887" y="38862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26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in the Biosphere</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Energy and Matter move in VERY different ways. </a:t>
            </a:r>
          </a:p>
          <a:p>
            <a:r>
              <a:rPr lang="en-US" dirty="0" smtClean="0"/>
              <a:t>Energy moves in </a:t>
            </a:r>
            <a:r>
              <a:rPr lang="en-US" u="sng" dirty="0" smtClean="0"/>
              <a:t>one direction</a:t>
            </a:r>
          </a:p>
          <a:p>
            <a:r>
              <a:rPr lang="en-US" dirty="0" smtClean="0"/>
              <a:t>Matter moves </a:t>
            </a:r>
            <a:r>
              <a:rPr lang="en-US" u="sng" dirty="0" smtClean="0"/>
              <a:t>within and between ecosystems. </a:t>
            </a:r>
            <a:endParaRPr lang="en-US" u="sng" dirty="0"/>
          </a:p>
        </p:txBody>
      </p:sp>
      <p:sp>
        <p:nvSpPr>
          <p:cNvPr id="4" name="Content Placeholder 3"/>
          <p:cNvSpPr>
            <a:spLocks noGrp="1"/>
          </p:cNvSpPr>
          <p:nvPr>
            <p:ph sz="quarter" idx="14"/>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5433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362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315365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Energy in the Biosphere</a:t>
            </a:r>
            <a:endParaRPr lang="en-US" dirty="0"/>
          </a:p>
        </p:txBody>
      </p:sp>
      <p:sp>
        <p:nvSpPr>
          <p:cNvPr id="3" name="Content Placeholder 2"/>
          <p:cNvSpPr>
            <a:spLocks noGrp="1"/>
          </p:cNvSpPr>
          <p:nvPr>
            <p:ph sz="quarter" idx="13"/>
          </p:nvPr>
        </p:nvSpPr>
        <p:spPr>
          <a:xfrm>
            <a:off x="1042416" y="2313432"/>
            <a:ext cx="3419856" cy="3934968"/>
          </a:xfrm>
        </p:spPr>
        <p:txBody>
          <a:bodyPr>
            <a:normAutofit lnSpcReduction="10000"/>
          </a:bodyPr>
          <a:lstStyle/>
          <a:p>
            <a:r>
              <a:rPr lang="en-US" dirty="0" smtClean="0"/>
              <a:t>Matter can </a:t>
            </a:r>
            <a:r>
              <a:rPr lang="en-US" u="sng" dirty="0" smtClean="0"/>
              <a:t>cycle</a:t>
            </a:r>
            <a:r>
              <a:rPr lang="en-US" dirty="0" smtClean="0"/>
              <a:t> through the biosphere because living systems DO NOT use up matter they TRANSFORM it. </a:t>
            </a:r>
          </a:p>
          <a:p>
            <a:pPr lvl="1"/>
            <a:r>
              <a:rPr lang="en-US" dirty="0" smtClean="0"/>
              <a:t>Matter </a:t>
            </a:r>
            <a:r>
              <a:rPr lang="en-US" dirty="0"/>
              <a:t>can be made part of living tissue or passed out of the body as waste. </a:t>
            </a:r>
          </a:p>
          <a:p>
            <a:endParaRPr lang="en-US" dirty="0"/>
          </a:p>
        </p:txBody>
      </p:sp>
      <p:sp>
        <p:nvSpPr>
          <p:cNvPr id="4" name="Content Placeholder 3"/>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2043004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a:t>
            </a:r>
            <a:endParaRPr lang="en-US" dirty="0"/>
          </a:p>
        </p:txBody>
      </p:sp>
      <p:sp>
        <p:nvSpPr>
          <p:cNvPr id="3" name="Text Placeholder 2"/>
          <p:cNvSpPr>
            <a:spLocks noGrp="1"/>
          </p:cNvSpPr>
          <p:nvPr>
            <p:ph type="body" idx="1"/>
          </p:nvPr>
        </p:nvSpPr>
        <p:spPr/>
        <p:txBody>
          <a:bodyPr/>
          <a:lstStyle/>
          <a:p>
            <a:r>
              <a:rPr lang="en-US" dirty="0" smtClean="0"/>
              <a:t>Water Cycle</a:t>
            </a:r>
            <a:endParaRPr lang="en-US" dirty="0"/>
          </a:p>
        </p:txBody>
      </p:sp>
      <p:sp>
        <p:nvSpPr>
          <p:cNvPr id="4" name="Content Placeholder 3"/>
          <p:cNvSpPr>
            <a:spLocks noGrp="1"/>
          </p:cNvSpPr>
          <p:nvPr>
            <p:ph sz="half" idx="2"/>
          </p:nvPr>
        </p:nvSpPr>
        <p:spPr/>
        <p:txBody>
          <a:bodyPr/>
          <a:lstStyle/>
          <a:p>
            <a:r>
              <a:rPr lang="en-US" dirty="0"/>
              <a:t>T</a:t>
            </a:r>
            <a:r>
              <a:rPr lang="en-US" dirty="0" smtClean="0"/>
              <a:t>he </a:t>
            </a:r>
            <a:r>
              <a:rPr lang="en-US" u="sng" dirty="0"/>
              <a:t>continuous movement of water</a:t>
            </a:r>
            <a:r>
              <a:rPr lang="en-US" dirty="0"/>
              <a:t> on, above and below the surface of the </a:t>
            </a:r>
            <a:r>
              <a:rPr lang="en-US" dirty="0" smtClean="0"/>
              <a:t>Earth</a:t>
            </a:r>
          </a:p>
          <a:p>
            <a:pPr lvl="1"/>
            <a:r>
              <a:rPr lang="en-US" dirty="0"/>
              <a:t>All living things need water</a:t>
            </a:r>
          </a:p>
          <a:p>
            <a:pPr marL="365760" lvl="1" indent="0">
              <a:buNone/>
            </a:pPr>
            <a:endParaRPr lang="en-US" dirty="0" smtClean="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5152" y="2974694"/>
            <a:ext cx="3419856" cy="3121306"/>
          </a:xfrm>
        </p:spPr>
        <p:txBody>
          <a:bodyPr>
            <a:normAutofit/>
          </a:bodyPr>
          <a:lstStyle/>
          <a:p>
            <a:r>
              <a:rPr lang="en-US" u="sng" dirty="0"/>
              <a:t>Evaporation</a:t>
            </a:r>
            <a:r>
              <a:rPr lang="en-US" dirty="0"/>
              <a:t> = water changing from a liquid to a gas</a:t>
            </a:r>
            <a:r>
              <a:rPr lang="en-US" dirty="0" smtClean="0"/>
              <a:t>.</a:t>
            </a:r>
          </a:p>
          <a:p>
            <a:r>
              <a:rPr lang="en-US" u="sng" dirty="0" smtClean="0"/>
              <a:t>Transpiration</a:t>
            </a:r>
            <a:r>
              <a:rPr lang="en-US" dirty="0" smtClean="0"/>
              <a:t> = water evaporating from leaves of plants</a:t>
            </a:r>
            <a:endParaRPr lang="en-US" dirty="0"/>
          </a:p>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885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Cycles</a:t>
            </a:r>
            <a:endParaRPr lang="en-US" dirty="0"/>
          </a:p>
        </p:txBody>
      </p:sp>
      <p:sp>
        <p:nvSpPr>
          <p:cNvPr id="3" name="Content Placeholder 2"/>
          <p:cNvSpPr>
            <a:spLocks noGrp="1"/>
          </p:cNvSpPr>
          <p:nvPr>
            <p:ph idx="1"/>
          </p:nvPr>
        </p:nvSpPr>
        <p:spPr/>
        <p:txBody>
          <a:bodyPr/>
          <a:lstStyle/>
          <a:p>
            <a:r>
              <a:rPr lang="en-US" u="sng" dirty="0" smtClean="0"/>
              <a:t>Nutrients</a:t>
            </a:r>
            <a:r>
              <a:rPr lang="en-US" dirty="0" smtClean="0"/>
              <a:t> = All the chemical substances necessary to sustain life. </a:t>
            </a:r>
          </a:p>
          <a:p>
            <a:r>
              <a:rPr lang="en-US" dirty="0" smtClean="0"/>
              <a:t>Every organism needs nutrients to build tissues and carry out essential life functions.</a:t>
            </a:r>
          </a:p>
          <a:p>
            <a:pPr lvl="1"/>
            <a:r>
              <a:rPr lang="en-US" dirty="0" smtClean="0"/>
              <a:t>Producers obtain nutrients from </a:t>
            </a:r>
            <a:r>
              <a:rPr lang="en-US" u="sng" dirty="0" smtClean="0"/>
              <a:t>sunlight and chemical reactions</a:t>
            </a:r>
          </a:p>
          <a:p>
            <a:pPr lvl="1"/>
            <a:r>
              <a:rPr lang="en-US" dirty="0" smtClean="0"/>
              <a:t>Consumers obtain nutrients by </a:t>
            </a:r>
            <a:r>
              <a:rPr lang="en-US" u="sng" dirty="0" smtClean="0"/>
              <a:t>eating other organisms. </a:t>
            </a:r>
            <a:endParaRPr lang="en-US" u="sng"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57200"/>
            <a:ext cx="24288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575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Cycles</a:t>
            </a:r>
            <a:endParaRPr lang="en-US" dirty="0"/>
          </a:p>
        </p:txBody>
      </p:sp>
      <p:sp>
        <p:nvSpPr>
          <p:cNvPr id="3" name="Text Placeholder 2"/>
          <p:cNvSpPr>
            <a:spLocks noGrp="1"/>
          </p:cNvSpPr>
          <p:nvPr>
            <p:ph type="body" idx="1"/>
          </p:nvPr>
        </p:nvSpPr>
        <p:spPr/>
        <p:txBody>
          <a:bodyPr/>
          <a:lstStyle/>
          <a:p>
            <a:r>
              <a:rPr lang="en-US" dirty="0" smtClean="0"/>
              <a:t>Carbon Cycle </a:t>
            </a:r>
            <a:endParaRPr lang="en-US" dirty="0"/>
          </a:p>
        </p:txBody>
      </p:sp>
      <p:sp>
        <p:nvSpPr>
          <p:cNvPr id="4" name="Content Placeholder 3"/>
          <p:cNvSpPr>
            <a:spLocks noGrp="1"/>
          </p:cNvSpPr>
          <p:nvPr>
            <p:ph sz="half" idx="2"/>
          </p:nvPr>
        </p:nvSpPr>
        <p:spPr/>
        <p:txBody>
          <a:bodyPr>
            <a:normAutofit/>
          </a:bodyPr>
          <a:lstStyle/>
          <a:p>
            <a:r>
              <a:rPr lang="en-US" dirty="0"/>
              <a:t>Carbon is exchanged, or "cycled" among Earth's oceans, atmosphere, ecosystem, and geosphere.</a:t>
            </a: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smtClean="0"/>
              <a:t>Carbon is a key component of </a:t>
            </a:r>
            <a:r>
              <a:rPr lang="en-US" u="sng" dirty="0" smtClean="0"/>
              <a:t>all life.</a:t>
            </a:r>
          </a:p>
          <a:p>
            <a:r>
              <a:rPr lang="en-US" dirty="0" smtClean="0"/>
              <a:t>Anything organic, </a:t>
            </a:r>
            <a:r>
              <a:rPr lang="en-US" u="sng" dirty="0" smtClean="0"/>
              <a:t>living,</a:t>
            </a:r>
            <a:r>
              <a:rPr lang="en-US" dirty="0" smtClean="0"/>
              <a:t> is made of carbon. </a:t>
            </a:r>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8600"/>
            <a:ext cx="25908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779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 </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Carbon gets into the atmosphere by the burning of fossils fuels and exhaling. </a:t>
            </a:r>
          </a:p>
          <a:p>
            <a:r>
              <a:rPr lang="en-US" dirty="0" smtClean="0"/>
              <a:t>Carbon taken from the atmosphere by </a:t>
            </a:r>
            <a:r>
              <a:rPr lang="en-US" dirty="0"/>
              <a:t>plants during photosynthesis to </a:t>
            </a:r>
            <a:r>
              <a:rPr lang="en-US" dirty="0" smtClean="0"/>
              <a:t>make sugars. </a:t>
            </a:r>
          </a:p>
          <a:p>
            <a:r>
              <a:rPr lang="en-US" dirty="0" smtClean="0"/>
              <a:t>The atmosphere </a:t>
            </a:r>
            <a:r>
              <a:rPr lang="en-US" dirty="0"/>
              <a:t>exchanges </a:t>
            </a:r>
            <a:r>
              <a:rPr lang="en-US" dirty="0" smtClean="0"/>
              <a:t>Carbon </a:t>
            </a:r>
            <a:r>
              <a:rPr lang="en-US" dirty="0"/>
              <a:t>continuously with the oceans. </a:t>
            </a:r>
          </a:p>
        </p:txBody>
      </p:sp>
      <p:sp>
        <p:nvSpPr>
          <p:cNvPr id="4" name="Content Placeholder 3"/>
          <p:cNvSpPr>
            <a:spLocks noGrp="1"/>
          </p:cNvSpPr>
          <p:nvPr>
            <p:ph sz="quarter" idx="14"/>
          </p:nvPr>
        </p:nvSpPr>
        <p:spPr/>
        <p:txBody>
          <a:bodyPr/>
          <a:lstStyle/>
          <a:p>
            <a:r>
              <a:rPr lang="en-US" u="sng" dirty="0" smtClean="0"/>
              <a:t>Sources</a:t>
            </a:r>
            <a:r>
              <a:rPr lang="en-US" dirty="0" smtClean="0"/>
              <a:t> = Regions </a:t>
            </a:r>
            <a:r>
              <a:rPr lang="en-US" dirty="0"/>
              <a:t>or processes that predominately </a:t>
            </a:r>
            <a:r>
              <a:rPr lang="en-US" dirty="0" smtClean="0"/>
              <a:t>produce Carbon</a:t>
            </a:r>
          </a:p>
          <a:p>
            <a:r>
              <a:rPr lang="en-US" u="sng" dirty="0" smtClean="0"/>
              <a:t>Sinks</a:t>
            </a:r>
            <a:r>
              <a:rPr lang="en-US" dirty="0" smtClean="0"/>
              <a:t> = things </a:t>
            </a:r>
            <a:r>
              <a:rPr lang="en-US" dirty="0"/>
              <a:t>that absorb </a:t>
            </a:r>
            <a:r>
              <a:rPr lang="en-US" dirty="0" smtClean="0"/>
              <a:t>carbon</a:t>
            </a:r>
            <a:endParaRPr lang="en-US" dirty="0"/>
          </a:p>
          <a:p>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0"/>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85800"/>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036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Cycles</a:t>
            </a:r>
            <a:endParaRPr lang="en-US" dirty="0"/>
          </a:p>
        </p:txBody>
      </p:sp>
      <p:sp>
        <p:nvSpPr>
          <p:cNvPr id="3" name="Text Placeholder 2"/>
          <p:cNvSpPr>
            <a:spLocks noGrp="1"/>
          </p:cNvSpPr>
          <p:nvPr>
            <p:ph type="body" idx="1"/>
          </p:nvPr>
        </p:nvSpPr>
        <p:spPr/>
        <p:txBody>
          <a:bodyPr/>
          <a:lstStyle/>
          <a:p>
            <a:r>
              <a:rPr lang="en-US" dirty="0" smtClean="0"/>
              <a:t>Nitrogen Cycle</a:t>
            </a:r>
            <a:endParaRPr lang="en-US" dirty="0"/>
          </a:p>
        </p:txBody>
      </p:sp>
      <p:sp>
        <p:nvSpPr>
          <p:cNvPr id="4" name="Content Placeholder 3"/>
          <p:cNvSpPr>
            <a:spLocks noGrp="1"/>
          </p:cNvSpPr>
          <p:nvPr>
            <p:ph sz="half" idx="2"/>
          </p:nvPr>
        </p:nvSpPr>
        <p:spPr/>
        <p:txBody>
          <a:bodyPr/>
          <a:lstStyle/>
          <a:p>
            <a:r>
              <a:rPr lang="en-US" dirty="0" smtClean="0"/>
              <a:t>The process of taking nitrogen and moving it between the biosphere, atmosphere, and geosphere. </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a:t>All organisms need nitrogen </a:t>
            </a:r>
            <a:r>
              <a:rPr lang="en-US" u="sng" dirty="0"/>
              <a:t>to make </a:t>
            </a:r>
            <a:r>
              <a:rPr lang="en-US" u="sng" dirty="0" smtClean="0"/>
              <a:t>proteins.</a:t>
            </a:r>
          </a:p>
          <a:p>
            <a:r>
              <a:rPr lang="en-US" dirty="0" smtClean="0"/>
              <a:t>Nitrogen is used to build </a:t>
            </a:r>
            <a:r>
              <a:rPr lang="en-US" u="sng" dirty="0" smtClean="0"/>
              <a:t>DNA</a:t>
            </a:r>
            <a:endParaRPr lang="en-US" u="sng" dirty="0"/>
          </a:p>
          <a:p>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14400"/>
            <a:ext cx="22955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761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	</a:t>
            </a:r>
            <a:endParaRPr lang="en-US" dirty="0"/>
          </a:p>
        </p:txBody>
      </p:sp>
      <p:sp>
        <p:nvSpPr>
          <p:cNvPr id="3" name="Content Placeholder 2"/>
          <p:cNvSpPr>
            <a:spLocks noGrp="1"/>
          </p:cNvSpPr>
          <p:nvPr>
            <p:ph sz="quarter" idx="13"/>
          </p:nvPr>
        </p:nvSpPr>
        <p:spPr>
          <a:xfrm>
            <a:off x="1042416" y="2313432"/>
            <a:ext cx="3419856" cy="3858768"/>
          </a:xfrm>
        </p:spPr>
        <p:txBody>
          <a:bodyPr>
            <a:normAutofit fontScale="92500" lnSpcReduction="20000"/>
          </a:bodyPr>
          <a:lstStyle/>
          <a:p>
            <a:r>
              <a:rPr lang="en-US" dirty="0" smtClean="0"/>
              <a:t>Nitrogen is a </a:t>
            </a:r>
            <a:r>
              <a:rPr lang="en-US" u="sng" dirty="0" smtClean="0"/>
              <a:t>scarce resource.</a:t>
            </a:r>
          </a:p>
          <a:p>
            <a:pPr lvl="1"/>
            <a:r>
              <a:rPr lang="en-US" dirty="0" smtClean="0"/>
              <a:t>You can’t use nitrogen in the </a:t>
            </a:r>
            <a:r>
              <a:rPr lang="en-US" u="sng" dirty="0" smtClean="0"/>
              <a:t>atmosphere.</a:t>
            </a:r>
          </a:p>
          <a:p>
            <a:pPr lvl="2"/>
            <a:r>
              <a:rPr lang="en-US" dirty="0" smtClean="0"/>
              <a:t>Only Some Bacteria Can </a:t>
            </a:r>
          </a:p>
          <a:p>
            <a:pPr lvl="2"/>
            <a:r>
              <a:rPr lang="en-US" b="1" u="sng" dirty="0" smtClean="0"/>
              <a:t>Nitrogen Fixation </a:t>
            </a:r>
            <a:r>
              <a:rPr lang="en-US" dirty="0" smtClean="0"/>
              <a:t>= Bacteria turn nitrogen in the atmosphere into ammonia.</a:t>
            </a:r>
          </a:p>
          <a:p>
            <a:pPr lvl="3"/>
            <a:r>
              <a:rPr lang="en-US" dirty="0" smtClean="0"/>
              <a:t>Plants can now use it!</a:t>
            </a:r>
          </a:p>
        </p:txBody>
      </p:sp>
      <p:sp>
        <p:nvSpPr>
          <p:cNvPr id="4" name="Content Placeholder 3"/>
          <p:cNvSpPr>
            <a:spLocks noGrp="1"/>
          </p:cNvSpPr>
          <p:nvPr>
            <p:ph sz="quarter" idx="14"/>
          </p:nvPr>
        </p:nvSpPr>
        <p:spPr/>
        <p:txBody>
          <a:bodyPr/>
          <a:lstStyle/>
          <a:p>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2847975" cy="236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3657600"/>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82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	</a:t>
            </a:r>
            <a:endParaRPr lang="en-US" dirty="0"/>
          </a:p>
        </p:txBody>
      </p:sp>
      <p:sp>
        <p:nvSpPr>
          <p:cNvPr id="3" name="Content Placeholder 2"/>
          <p:cNvSpPr>
            <a:spLocks noGrp="1"/>
          </p:cNvSpPr>
          <p:nvPr>
            <p:ph sz="quarter" idx="13"/>
          </p:nvPr>
        </p:nvSpPr>
        <p:spPr/>
        <p:txBody>
          <a:bodyPr>
            <a:normAutofit/>
          </a:bodyPr>
          <a:lstStyle/>
          <a:p>
            <a:r>
              <a:rPr lang="en-US" dirty="0"/>
              <a:t>Plants can only use nitrogen in the form of Ammonia</a:t>
            </a:r>
          </a:p>
          <a:p>
            <a:r>
              <a:rPr lang="en-US" dirty="0"/>
              <a:t>When things die, </a:t>
            </a:r>
            <a:r>
              <a:rPr lang="en-US" dirty="0" smtClean="0"/>
              <a:t>decomposers return nitrogen from their bodies to the soil as ammonia. </a:t>
            </a:r>
            <a:endParaRPr lang="en-US" dirty="0"/>
          </a:p>
          <a:p>
            <a:endParaRPr lang="en-US" dirty="0"/>
          </a:p>
          <a:p>
            <a:endParaRPr lang="en-US" dirty="0" smtClean="0"/>
          </a:p>
        </p:txBody>
      </p:sp>
      <p:sp>
        <p:nvSpPr>
          <p:cNvPr id="4" name="Content Placeholder 3"/>
          <p:cNvSpPr>
            <a:spLocks noGrp="1"/>
          </p:cNvSpPr>
          <p:nvPr>
            <p:ph sz="quarter" idx="14"/>
          </p:nvPr>
        </p:nvSpPr>
        <p:spPr/>
        <p:txBody>
          <a:bodyPr/>
          <a:lstStyle/>
          <a:p>
            <a:r>
              <a:rPr lang="en-US" b="1" u="sng" dirty="0"/>
              <a:t>Denitrification =</a:t>
            </a:r>
            <a:r>
              <a:rPr lang="en-US" dirty="0"/>
              <a:t> Soil bacteria converts </a:t>
            </a:r>
            <a:r>
              <a:rPr lang="en-US" dirty="0" smtClean="0"/>
              <a:t>ammonia back into nitrogen found in the atmosphere again. </a:t>
            </a:r>
            <a:endParaRPr lang="en-US" dirty="0"/>
          </a:p>
          <a:p>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953000"/>
            <a:ext cx="30099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33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Cycle	</a:t>
            </a:r>
            <a:endParaRPr lang="en-US" dirty="0"/>
          </a:p>
        </p:txBody>
      </p:sp>
      <p:sp>
        <p:nvSpPr>
          <p:cNvPr id="3" name="Content Placeholder 2"/>
          <p:cNvSpPr>
            <a:spLocks noGrp="1"/>
          </p:cNvSpPr>
          <p:nvPr>
            <p:ph sz="quarter" idx="13"/>
          </p:nvPr>
        </p:nvSpPr>
        <p:spPr/>
        <p:txBody>
          <a:bodyPr>
            <a:normAutofit/>
          </a:bodyPr>
          <a:lstStyle/>
          <a:p>
            <a:r>
              <a:rPr lang="en-US" dirty="0" smtClean="0"/>
              <a:t>Introducing </a:t>
            </a:r>
            <a:r>
              <a:rPr lang="en-US" dirty="0"/>
              <a:t>Nitrogen in ecosystems throws off other nutrient cycles and decrease biodiversity; </a:t>
            </a:r>
            <a:r>
              <a:rPr lang="en-US" u="sng" dirty="0"/>
              <a:t>variety of life. </a:t>
            </a:r>
          </a:p>
          <a:p>
            <a:endParaRPr lang="en-US" dirty="0"/>
          </a:p>
        </p:txBody>
      </p:sp>
      <p:sp>
        <p:nvSpPr>
          <p:cNvPr id="4" name="Content Placeholder 3"/>
          <p:cNvSpPr>
            <a:spLocks noGrp="1"/>
          </p:cNvSpPr>
          <p:nvPr>
            <p:ph sz="quarter" idx="14"/>
          </p:nvPr>
        </p:nvSpPr>
        <p:spPr/>
        <p:txBody>
          <a:bodyPr/>
          <a:lstStyle/>
          <a:p>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3205162" cy="244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963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 in Ecosystems </a:t>
            </a:r>
            <a:endParaRPr lang="en-US" dirty="0"/>
          </a:p>
        </p:txBody>
      </p:sp>
      <p:sp>
        <p:nvSpPr>
          <p:cNvPr id="3" name="Content Placeholder 2"/>
          <p:cNvSpPr>
            <a:spLocks noGrp="1"/>
          </p:cNvSpPr>
          <p:nvPr>
            <p:ph idx="1"/>
          </p:nvPr>
        </p:nvSpPr>
        <p:spPr/>
        <p:txBody>
          <a:bodyPr/>
          <a:lstStyle/>
          <a:p>
            <a:r>
              <a:rPr lang="en-US" dirty="0" smtClean="0"/>
              <a:t>All organisms need </a:t>
            </a:r>
            <a:r>
              <a:rPr lang="en-US" b="1" u="sng" dirty="0" smtClean="0"/>
              <a:t>energy</a:t>
            </a:r>
            <a:r>
              <a:rPr lang="en-US" dirty="0" smtClean="0"/>
              <a:t> to survive.</a:t>
            </a:r>
          </a:p>
          <a:p>
            <a:r>
              <a:rPr lang="en-US" dirty="0" smtClean="0"/>
              <a:t>Energy flow in ecosystems is a HUGE determining factor of whether or not an area can sustain life. </a:t>
            </a:r>
          </a:p>
          <a:p>
            <a:r>
              <a:rPr lang="en-US" b="1" u="sng" dirty="0" smtClean="0"/>
              <a:t>Sunlight</a:t>
            </a:r>
            <a:r>
              <a:rPr lang="en-US" dirty="0" smtClean="0"/>
              <a:t> is the main source </a:t>
            </a:r>
          </a:p>
          <a:p>
            <a:pPr marL="68580" indent="0">
              <a:buNone/>
            </a:pPr>
            <a:r>
              <a:rPr lang="en-US" dirty="0"/>
              <a:t>o</a:t>
            </a:r>
            <a:r>
              <a:rPr lang="en-US" dirty="0" smtClean="0"/>
              <a:t>f all life on Earth.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33800"/>
            <a:ext cx="20097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031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Limitation </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smtClean="0"/>
              <a:t>Primary Productivity </a:t>
            </a:r>
            <a:r>
              <a:rPr lang="en-US" dirty="0" smtClean="0"/>
              <a:t>=  The rate at which organic matter is created by producers. </a:t>
            </a:r>
          </a:p>
          <a:p>
            <a:pPr lvl="1"/>
            <a:r>
              <a:rPr lang="en-US" dirty="0" smtClean="0"/>
              <a:t>Affected by the availability of nutrients. </a:t>
            </a:r>
          </a:p>
          <a:p>
            <a:pPr lvl="1"/>
            <a:r>
              <a:rPr lang="en-US" b="1" u="sng" dirty="0" smtClean="0"/>
              <a:t>Limiting Nutrient </a:t>
            </a:r>
            <a:r>
              <a:rPr lang="en-US" dirty="0" smtClean="0"/>
              <a:t>= When an ecosystem is held back by a single scare nutrient.</a:t>
            </a:r>
            <a:endParaRPr lang="en-US" dirty="0"/>
          </a:p>
          <a:p>
            <a:pPr lvl="2"/>
            <a:r>
              <a:rPr lang="en-US" dirty="0" smtClean="0"/>
              <a:t>Why people Fertilize their crops. </a:t>
            </a:r>
          </a:p>
          <a:p>
            <a:pPr lvl="2"/>
            <a:endParaRPr lang="en-US" dirty="0"/>
          </a:p>
          <a:p>
            <a:pPr lvl="2"/>
            <a:r>
              <a:rPr lang="en-US" dirty="0" smtClean="0"/>
              <a:t>In water ecosystems increases in limiting nutrient increase producers drastically.</a:t>
            </a:r>
          </a:p>
          <a:p>
            <a:pPr lvl="3"/>
            <a:r>
              <a:rPr lang="en-US" dirty="0" smtClean="0"/>
              <a:t>Example: Algal Bloom = More nutrient so the algae grows and reproduces more quickly </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33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0"/>
            <a:ext cx="1839015"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4017"/>
            <a:ext cx="3487449" cy="213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509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0213" name="Rectangle 5"/>
          <p:cNvSpPr>
            <a:spLocks noGrp="1" noChangeArrowheads="1"/>
          </p:cNvSpPr>
          <p:nvPr>
            <p:ph type="title"/>
          </p:nvPr>
        </p:nvSpPr>
        <p:spPr>
          <a:xfrm>
            <a:off x="914400" y="3810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What Is a Population?</a:t>
            </a:r>
            <a:endParaRPr lang="en-US" b="0" dirty="0"/>
          </a:p>
        </p:txBody>
      </p:sp>
      <p:sp>
        <p:nvSpPr>
          <p:cNvPr id="990214"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solidFill>
                  <a:srgbClr val="002060"/>
                </a:solidFill>
              </a:rPr>
              <a:t>*</a:t>
            </a:r>
            <a:r>
              <a:rPr lang="en-US" b="1" u="sng" dirty="0" smtClean="0">
                <a:solidFill>
                  <a:srgbClr val="002060"/>
                </a:solidFill>
              </a:rPr>
              <a:t>Population </a:t>
            </a:r>
            <a:r>
              <a:rPr lang="en-US" b="1" dirty="0" smtClean="0">
                <a:solidFill>
                  <a:srgbClr val="002060"/>
                </a:solidFill>
              </a:rPr>
              <a:t>= </a:t>
            </a:r>
            <a:r>
              <a:rPr lang="en-US" dirty="0" smtClean="0">
                <a:solidFill>
                  <a:srgbClr val="002060"/>
                </a:solidFill>
              </a:rPr>
              <a:t>a </a:t>
            </a:r>
            <a:r>
              <a:rPr lang="en-US" dirty="0">
                <a:solidFill>
                  <a:srgbClr val="002060"/>
                </a:solidFill>
              </a:rPr>
              <a:t>group of organisms of the same species that live in a specific geographical area and </a:t>
            </a:r>
            <a:r>
              <a:rPr lang="en-US" dirty="0" smtClean="0">
                <a:solidFill>
                  <a:srgbClr val="002060"/>
                </a:solidFill>
              </a:rPr>
              <a:t>interbreed.</a:t>
            </a:r>
          </a:p>
          <a:p>
            <a:pPr marL="525780" indent="-457200">
              <a:buClr>
                <a:srgbClr val="FFFFFF"/>
              </a:buClr>
              <a:buFont typeface="+mj-lt"/>
              <a:buAutoNum type="arabicPeriod"/>
            </a:pPr>
            <a:r>
              <a:rPr lang="en-US" sz="2000" dirty="0" smtClean="0">
                <a:solidFill>
                  <a:srgbClr val="002060"/>
                </a:solidFill>
              </a:rPr>
              <a:t>**A </a:t>
            </a:r>
            <a:r>
              <a:rPr lang="en-US" sz="2000" dirty="0">
                <a:solidFill>
                  <a:srgbClr val="002060"/>
                </a:solidFill>
              </a:rPr>
              <a:t>population is a reproductive group because organisms usually breed with members of their own population</a:t>
            </a:r>
            <a:r>
              <a:rPr lang="en-US" sz="2000" dirty="0" smtClean="0">
                <a:solidFill>
                  <a:srgbClr val="002060"/>
                </a:solidFill>
              </a:rPr>
              <a:t>.</a:t>
            </a:r>
            <a:endParaRPr lang="en-US" sz="2000" dirty="0">
              <a:solidFill>
                <a:srgbClr val="002060"/>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913" y="3972619"/>
            <a:ext cx="4537937" cy="136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11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02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02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9349" name="Rectangle 5"/>
          <p:cNvSpPr>
            <a:spLocks noGrp="1" noChangeArrowheads="1"/>
          </p:cNvSpPr>
          <p:nvPr>
            <p:ph type="title"/>
          </p:nvPr>
        </p:nvSpPr>
        <p:spPr>
          <a:xfrm>
            <a:off x="762000" y="3048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Properties of Populations</a:t>
            </a:r>
            <a:endParaRPr lang="en-US" b="0" dirty="0"/>
          </a:p>
        </p:txBody>
      </p:sp>
      <p:sp>
        <p:nvSpPr>
          <p:cNvPr id="1209350" name="Rectangle 6"/>
          <p:cNvSpPr>
            <a:spLocks noGrp="1" noChangeArrowheads="1"/>
          </p:cNvSpPr>
          <p:nvPr>
            <p:ph type="body" idx="1"/>
          </p:nvPr>
        </p:nvSpPr>
        <p:spPr>
          <a:xfrm>
            <a:off x="428625" y="1498600"/>
            <a:ext cx="8229600" cy="4597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marL="68580" indent="0">
              <a:buClr>
                <a:srgbClr val="FFFFFF"/>
              </a:buClr>
              <a:buNone/>
            </a:pPr>
            <a:r>
              <a:rPr lang="en-US" b="1" dirty="0" smtClean="0">
                <a:solidFill>
                  <a:srgbClr val="002060"/>
                </a:solidFill>
              </a:rPr>
              <a:t>*Density </a:t>
            </a:r>
            <a:r>
              <a:rPr lang="en-US" dirty="0" smtClean="0">
                <a:solidFill>
                  <a:srgbClr val="002060"/>
                </a:solidFill>
              </a:rPr>
              <a:t>= the </a:t>
            </a:r>
            <a:r>
              <a:rPr lang="en-US" u="sng" dirty="0">
                <a:solidFill>
                  <a:srgbClr val="002060"/>
                </a:solidFill>
              </a:rPr>
              <a:t>number </a:t>
            </a:r>
            <a:r>
              <a:rPr lang="en-US" dirty="0">
                <a:solidFill>
                  <a:srgbClr val="002060"/>
                </a:solidFill>
              </a:rPr>
              <a:t>of individuals of the same species in that live in a given unit of area.</a:t>
            </a:r>
          </a:p>
          <a:p>
            <a:pPr>
              <a:buClr>
                <a:srgbClr val="FFFFFF"/>
              </a:buClr>
            </a:pPr>
            <a:endParaRPr lang="en-US" b="1" dirty="0" smtClean="0">
              <a:solidFill>
                <a:srgbClr val="002060"/>
              </a:solidFill>
            </a:endParaRPr>
          </a:p>
          <a:p>
            <a:pPr marL="68580" indent="0">
              <a:buClr>
                <a:srgbClr val="FFFFFF"/>
              </a:buClr>
              <a:buNone/>
            </a:pPr>
            <a:r>
              <a:rPr lang="en-US" b="1" dirty="0">
                <a:solidFill>
                  <a:srgbClr val="002060"/>
                </a:solidFill>
              </a:rPr>
              <a:t>*</a:t>
            </a:r>
            <a:r>
              <a:rPr lang="en-US" b="1" u="sng" dirty="0" smtClean="0">
                <a:solidFill>
                  <a:srgbClr val="002060"/>
                </a:solidFill>
              </a:rPr>
              <a:t>Dispersion </a:t>
            </a:r>
            <a:r>
              <a:rPr lang="en-US" b="1" dirty="0" smtClean="0">
                <a:solidFill>
                  <a:srgbClr val="002060"/>
                </a:solidFill>
              </a:rPr>
              <a:t>=</a:t>
            </a:r>
            <a:r>
              <a:rPr lang="en-US" dirty="0" smtClean="0"/>
              <a:t> </a:t>
            </a:r>
            <a:r>
              <a:rPr lang="en-US" dirty="0"/>
              <a:t>the pattern of distribution of organisms in a population. </a:t>
            </a:r>
            <a:endParaRPr lang="en-US" dirty="0" smtClean="0"/>
          </a:p>
          <a:p>
            <a:pPr marL="68580" indent="0">
              <a:buClr>
                <a:srgbClr val="FFFFFF"/>
              </a:buClr>
              <a:buNone/>
            </a:pPr>
            <a:r>
              <a:rPr lang="en-US" dirty="0"/>
              <a:t>	</a:t>
            </a:r>
            <a:r>
              <a:rPr lang="en-US" dirty="0" smtClean="0"/>
              <a:t>**A </a:t>
            </a:r>
            <a:r>
              <a:rPr lang="en-US" dirty="0"/>
              <a:t>population’s dispersion may be even, </a:t>
            </a:r>
            <a:r>
              <a:rPr lang="en-US" dirty="0" smtClean="0"/>
              <a:t>		    clumped</a:t>
            </a:r>
            <a:r>
              <a:rPr lang="en-US" dirty="0"/>
              <a:t>, or random.</a:t>
            </a:r>
          </a:p>
          <a:p>
            <a:pPr>
              <a:buClr>
                <a:srgbClr val="FFFFFF"/>
              </a:buClr>
            </a:pPr>
            <a:endParaRPr lang="en-US" dirty="0" smtClean="0"/>
          </a:p>
          <a:p>
            <a:pPr marL="68580" indent="0">
              <a:buClr>
                <a:srgbClr val="FFFFFF"/>
              </a:buClr>
              <a:buNone/>
            </a:pPr>
            <a:r>
              <a:rPr lang="en-US" dirty="0"/>
              <a:t>*</a:t>
            </a:r>
            <a:r>
              <a:rPr lang="en-US" dirty="0" smtClean="0"/>
              <a:t>These properties </a:t>
            </a:r>
            <a:r>
              <a:rPr lang="en-US" dirty="0"/>
              <a:t>can be used to describe populations and to predict </a:t>
            </a:r>
            <a:endParaRPr lang="en-US" dirty="0" smtClean="0"/>
          </a:p>
          <a:p>
            <a:pPr marL="68580" indent="0">
              <a:buClr>
                <a:srgbClr val="FFFFFF"/>
              </a:buClr>
              <a:buNone/>
            </a:pPr>
            <a:r>
              <a:rPr lang="en-US" dirty="0" smtClean="0"/>
              <a:t>changes </a:t>
            </a:r>
            <a:r>
              <a:rPr lang="en-US" dirty="0"/>
              <a:t>within them.</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334000"/>
            <a:ext cx="33337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894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935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93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93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93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93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93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50"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1397" name="Rectangle 5"/>
          <p:cNvSpPr>
            <a:spLocks noGrp="1" noChangeArrowheads="1"/>
          </p:cNvSpPr>
          <p:nvPr>
            <p:ph type="title"/>
          </p:nvPr>
        </p:nvSpPr>
        <p:spPr>
          <a:xfrm>
            <a:off x="796360" y="3048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dirty="0"/>
              <a:t>How Does a Population Grow?</a:t>
            </a:r>
            <a:endParaRPr lang="en-US" b="0" dirty="0"/>
          </a:p>
        </p:txBody>
      </p:sp>
      <p:sp>
        <p:nvSpPr>
          <p:cNvPr id="1211398"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smtClean="0"/>
              <a:t>*A </a:t>
            </a:r>
            <a:r>
              <a:rPr lang="en-US" dirty="0"/>
              <a:t>population gains individuals with each new offspring or birth and loses them with each death.</a:t>
            </a:r>
          </a:p>
          <a:p>
            <a:pPr>
              <a:buClr>
                <a:srgbClr val="FFFFFF"/>
              </a:buClr>
            </a:pPr>
            <a:endParaRPr lang="en-US" dirty="0" smtClean="0"/>
          </a:p>
          <a:p>
            <a:pPr>
              <a:buClr>
                <a:srgbClr val="FFFFFF"/>
              </a:buClr>
            </a:pPr>
            <a:r>
              <a:rPr lang="en-US" dirty="0"/>
              <a:t>*</a:t>
            </a:r>
            <a:r>
              <a:rPr lang="en-US" dirty="0" smtClean="0"/>
              <a:t>The </a:t>
            </a:r>
            <a:r>
              <a:rPr lang="en-US" dirty="0"/>
              <a:t>resulting population change over time can be represented by the equation below.</a:t>
            </a:r>
          </a:p>
        </p:txBody>
      </p:sp>
      <p:pic>
        <p:nvPicPr>
          <p:cNvPr id="1211402" name="Picture 10" descr="08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3986213"/>
            <a:ext cx="645795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88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13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13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1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3" name="Rectangle 5"/>
          <p:cNvSpPr>
            <a:spLocks noGrp="1" noChangeArrowheads="1"/>
          </p:cNvSpPr>
          <p:nvPr>
            <p:ph type="title"/>
          </p:nvPr>
        </p:nvSpPr>
        <p:spPr>
          <a:xfrm>
            <a:off x="762000" y="4572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dirty="0"/>
              <a:t>How Does a Population Grow?</a:t>
            </a:r>
            <a:endParaRPr lang="en-US" b="0" dirty="0"/>
          </a:p>
        </p:txBody>
      </p:sp>
      <p:sp>
        <p:nvSpPr>
          <p:cNvPr id="1215494"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b="1" dirty="0" smtClean="0">
                <a:solidFill>
                  <a:schemeClr val="tx1"/>
                </a:solidFill>
              </a:rPr>
              <a:t>*Growth </a:t>
            </a:r>
            <a:r>
              <a:rPr lang="en-US" b="1" dirty="0">
                <a:solidFill>
                  <a:schemeClr val="tx1"/>
                </a:solidFill>
              </a:rPr>
              <a:t>rate </a:t>
            </a:r>
            <a:r>
              <a:rPr lang="en-US" dirty="0" smtClean="0"/>
              <a:t>= an </a:t>
            </a:r>
            <a:r>
              <a:rPr lang="en-US" dirty="0"/>
              <a:t>expression of the increase in the size of an organism or population over a given period of time. </a:t>
            </a:r>
            <a:endParaRPr lang="en-US" dirty="0" smtClean="0"/>
          </a:p>
          <a:p>
            <a:pPr marL="68580" indent="0">
              <a:buClr>
                <a:srgbClr val="FFFFFF"/>
              </a:buClr>
              <a:buNone/>
            </a:pPr>
            <a:r>
              <a:rPr lang="en-US" dirty="0"/>
              <a:t>	</a:t>
            </a:r>
            <a:r>
              <a:rPr lang="en-US" sz="2000" dirty="0" smtClean="0"/>
              <a:t>**It </a:t>
            </a:r>
            <a:r>
              <a:rPr lang="en-US" sz="2000" dirty="0"/>
              <a:t>is the </a:t>
            </a:r>
            <a:r>
              <a:rPr lang="en-US" sz="2000" u="sng" dirty="0"/>
              <a:t>birth rate</a:t>
            </a:r>
            <a:r>
              <a:rPr lang="en-US" sz="2000" dirty="0"/>
              <a:t> minus the </a:t>
            </a:r>
            <a:r>
              <a:rPr lang="en-US" sz="2000" u="sng" dirty="0"/>
              <a:t>death rate</a:t>
            </a:r>
            <a:r>
              <a:rPr lang="en-US" sz="2000" dirty="0"/>
              <a:t>.</a:t>
            </a:r>
          </a:p>
          <a:p>
            <a:pPr>
              <a:buClr>
                <a:srgbClr val="FFFFFF"/>
              </a:buClr>
            </a:pPr>
            <a:endParaRPr lang="en-US" dirty="0" smtClean="0"/>
          </a:p>
          <a:p>
            <a:pPr marL="68580" indent="0">
              <a:buClr>
                <a:srgbClr val="FFFFFF"/>
              </a:buClr>
              <a:buNone/>
            </a:pPr>
            <a:r>
              <a:rPr lang="en-US" dirty="0" smtClean="0"/>
              <a:t>**The growth </a:t>
            </a:r>
            <a:r>
              <a:rPr lang="en-US" dirty="0"/>
              <a:t>rates of populations change because birth rates and death rates increase or decrease. </a:t>
            </a:r>
          </a:p>
          <a:p>
            <a:pPr marL="68580" indent="0">
              <a:buClr>
                <a:srgbClr val="FFFFFF"/>
              </a:buClr>
              <a:buNone/>
            </a:pPr>
            <a:r>
              <a:rPr lang="en-US" dirty="0" smtClean="0"/>
              <a:t>	</a:t>
            </a:r>
            <a:r>
              <a:rPr lang="en-US" sz="2000" dirty="0" smtClean="0"/>
              <a:t>**For </a:t>
            </a:r>
            <a:r>
              <a:rPr lang="en-US" sz="2000" dirty="0"/>
              <a:t>this reason, growth rates can be positive, </a:t>
            </a:r>
            <a:r>
              <a:rPr lang="en-US" sz="2000" dirty="0" smtClean="0"/>
              <a:t>	negative</a:t>
            </a:r>
            <a:r>
              <a:rPr lang="en-US" sz="2000" dirty="0"/>
              <a:t>, or zero.</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006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415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549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54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54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54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5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7541" name="Rectangle 5"/>
          <p:cNvSpPr>
            <a:spLocks noGrp="1" noChangeArrowheads="1"/>
          </p:cNvSpPr>
          <p:nvPr>
            <p:ph type="title"/>
          </p:nvPr>
        </p:nvSpPr>
        <p:spPr>
          <a:xfrm>
            <a:off x="685800" y="3810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dirty="0"/>
              <a:t>How Does a Population Grow?</a:t>
            </a:r>
            <a:endParaRPr lang="en-US" b="0" dirty="0"/>
          </a:p>
        </p:txBody>
      </p:sp>
      <p:sp>
        <p:nvSpPr>
          <p:cNvPr id="1217542"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marL="68580" indent="0">
              <a:buClr>
                <a:srgbClr val="FFFFFF"/>
              </a:buClr>
              <a:buNone/>
            </a:pPr>
            <a:r>
              <a:rPr lang="en-US" dirty="0" smtClean="0"/>
              <a:t>**For </a:t>
            </a:r>
            <a:r>
              <a:rPr lang="en-US" dirty="0"/>
              <a:t>the growth rate to be </a:t>
            </a:r>
            <a:r>
              <a:rPr lang="en-US" dirty="0" smtClean="0"/>
              <a:t>zero:</a:t>
            </a:r>
          </a:p>
          <a:p>
            <a:pPr marL="68580" indent="0">
              <a:buClr>
                <a:srgbClr val="FFFFFF"/>
              </a:buClr>
              <a:buNone/>
            </a:pPr>
            <a:r>
              <a:rPr lang="en-US" dirty="0"/>
              <a:t>	</a:t>
            </a:r>
            <a:r>
              <a:rPr lang="en-US" sz="2000" dirty="0" smtClean="0"/>
              <a:t>** </a:t>
            </a:r>
            <a:r>
              <a:rPr lang="en-US" sz="2000" dirty="0"/>
              <a:t>the average number of births must </a:t>
            </a:r>
            <a:r>
              <a:rPr lang="en-US" sz="2000" u="sng" dirty="0"/>
              <a:t>equal </a:t>
            </a:r>
            <a:r>
              <a:rPr lang="en-US" sz="2000" dirty="0"/>
              <a:t>the </a:t>
            </a:r>
            <a:r>
              <a:rPr lang="en-US" sz="2000" dirty="0" smtClean="0"/>
              <a:t>	    	     average </a:t>
            </a:r>
            <a:r>
              <a:rPr lang="en-US" sz="2000" dirty="0"/>
              <a:t>number of deaths.</a:t>
            </a:r>
          </a:p>
          <a:p>
            <a:pPr>
              <a:buClr>
                <a:srgbClr val="FFFFFF"/>
              </a:buClr>
            </a:pPr>
            <a:endParaRPr lang="en-US" dirty="0" smtClean="0"/>
          </a:p>
          <a:p>
            <a:pPr marL="68580" indent="0">
              <a:buClr>
                <a:srgbClr val="FFFFFF"/>
              </a:buClr>
              <a:buNone/>
            </a:pPr>
            <a:r>
              <a:rPr lang="en-US" dirty="0" smtClean="0"/>
              <a:t>**A </a:t>
            </a:r>
            <a:r>
              <a:rPr lang="en-US" dirty="0"/>
              <a:t>population would remain the </a:t>
            </a:r>
            <a:r>
              <a:rPr lang="en-US" u="sng" dirty="0"/>
              <a:t>same </a:t>
            </a:r>
            <a:r>
              <a:rPr lang="en-US" u="sng" dirty="0" smtClean="0"/>
              <a:t>size</a:t>
            </a:r>
            <a:r>
              <a:rPr lang="en-US" dirty="0" smtClean="0"/>
              <a:t>:</a:t>
            </a:r>
          </a:p>
          <a:p>
            <a:pPr marL="68580" indent="0">
              <a:buClr>
                <a:srgbClr val="FFFFFF"/>
              </a:buClr>
              <a:buNone/>
            </a:pPr>
            <a:r>
              <a:rPr lang="en-US" dirty="0"/>
              <a:t>	</a:t>
            </a:r>
            <a:r>
              <a:rPr lang="en-US" dirty="0" smtClean="0"/>
              <a:t>** </a:t>
            </a:r>
            <a:r>
              <a:rPr lang="en-US" dirty="0"/>
              <a:t>if each pair of adults produced exactly two </a:t>
            </a:r>
            <a:r>
              <a:rPr lang="en-US" dirty="0" smtClean="0"/>
              <a:t>	offspring</a:t>
            </a:r>
            <a:r>
              <a:rPr lang="en-US" dirty="0"/>
              <a:t>, and each of those offspring survived to </a:t>
            </a:r>
            <a:r>
              <a:rPr lang="en-US" dirty="0" smtClean="0"/>
              <a:t>	reproduce</a:t>
            </a:r>
            <a:r>
              <a:rPr lang="en-US" dirty="0"/>
              <a:t>.</a:t>
            </a:r>
          </a:p>
          <a:p>
            <a:pPr marL="68580" indent="0">
              <a:buClr>
                <a:srgbClr val="FFFFFF"/>
              </a:buClr>
              <a:buNone/>
            </a:pPr>
            <a:endParaRPr lang="en-US" dirty="0"/>
          </a:p>
          <a:p>
            <a:pPr marL="68580" indent="0">
              <a:buClr>
                <a:srgbClr val="FFFFFF"/>
              </a:buClr>
              <a:buNone/>
            </a:pPr>
            <a:r>
              <a:rPr lang="en-US" dirty="0" smtClean="0"/>
              <a:t>**If </a:t>
            </a:r>
            <a:r>
              <a:rPr lang="en-US" dirty="0"/>
              <a:t>the adults in a population are not replaced by new </a:t>
            </a:r>
            <a:r>
              <a:rPr lang="en-US" dirty="0" smtClean="0"/>
              <a:t>	births..</a:t>
            </a:r>
          </a:p>
          <a:p>
            <a:pPr marL="68580" indent="0">
              <a:buClr>
                <a:srgbClr val="FFFFFF"/>
              </a:buClr>
              <a:buNone/>
            </a:pPr>
            <a:r>
              <a:rPr lang="en-US" dirty="0"/>
              <a:t>	</a:t>
            </a:r>
            <a:r>
              <a:rPr lang="en-US" dirty="0" smtClean="0"/>
              <a:t>** </a:t>
            </a:r>
            <a:r>
              <a:rPr lang="en-US" dirty="0"/>
              <a:t>the growth rate will be </a:t>
            </a:r>
            <a:r>
              <a:rPr lang="en-US" u="sng" dirty="0"/>
              <a:t>negative</a:t>
            </a:r>
            <a:r>
              <a:rPr lang="en-US" dirty="0"/>
              <a:t> and the </a:t>
            </a:r>
            <a:r>
              <a:rPr lang="en-US" dirty="0" smtClean="0"/>
              <a:t>		     population </a:t>
            </a:r>
            <a:r>
              <a:rPr lang="en-US" dirty="0"/>
              <a:t>will </a:t>
            </a:r>
            <a:r>
              <a:rPr lang="en-US" u="sng" dirty="0"/>
              <a:t>shrink.</a:t>
            </a:r>
          </a:p>
          <a:p>
            <a:pPr>
              <a:buClr>
                <a:srgbClr val="FFFFFF"/>
              </a:buClr>
            </a:pPr>
            <a:endParaRPr lang="en-US"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168838"/>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792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75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75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75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75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754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175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2"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9590" name="Rectangle 6"/>
          <p:cNvSpPr>
            <a:spLocks noGrp="1" noChangeArrowheads="1"/>
          </p:cNvSpPr>
          <p:nvPr>
            <p:ph type="body" idx="1"/>
          </p:nvPr>
        </p:nvSpPr>
        <p:spPr>
          <a:xfrm>
            <a:off x="428625" y="2133600"/>
            <a:ext cx="8229600" cy="3708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**Populations </a:t>
            </a:r>
            <a:r>
              <a:rPr lang="en-US" dirty="0"/>
              <a:t>usually stay about the same size from year to year because various factors kill many individuals before they can reproduce.</a:t>
            </a:r>
          </a:p>
          <a:p>
            <a:pPr>
              <a:buClr>
                <a:srgbClr val="FFFFFF"/>
              </a:buClr>
            </a:pPr>
            <a:endParaRPr lang="en-US" dirty="0" smtClean="0"/>
          </a:p>
          <a:p>
            <a:pPr marL="68580" indent="0">
              <a:buClr>
                <a:srgbClr val="FFFFFF"/>
              </a:buClr>
              <a:buNone/>
            </a:pPr>
            <a:r>
              <a:rPr lang="en-US" dirty="0" smtClean="0"/>
              <a:t>**These </a:t>
            </a:r>
            <a:r>
              <a:rPr lang="en-US" dirty="0"/>
              <a:t>factors control the sizes of populations.</a:t>
            </a:r>
          </a:p>
          <a:p>
            <a:pPr>
              <a:buClr>
                <a:srgbClr val="FFFFFF"/>
              </a:buClr>
            </a:pPr>
            <a:endParaRPr lang="en-US" dirty="0" smtClean="0"/>
          </a:p>
          <a:p>
            <a:pPr marL="68580" indent="0">
              <a:buClr>
                <a:srgbClr val="FFFFFF"/>
              </a:buClr>
              <a:buNone/>
            </a:pPr>
            <a:r>
              <a:rPr lang="en-US" dirty="0" smtClean="0"/>
              <a:t>**In </a:t>
            </a:r>
            <a:r>
              <a:rPr lang="en-US" dirty="0"/>
              <a:t>the long run, the factors also determine how the population evolves.</a:t>
            </a:r>
          </a:p>
          <a:p>
            <a:pPr>
              <a:buClr>
                <a:srgbClr val="FFFFFF"/>
              </a:buClr>
            </a:pPr>
            <a:endParaRPr lang="en-US" dirty="0"/>
          </a:p>
        </p:txBody>
      </p:sp>
      <p:sp>
        <p:nvSpPr>
          <p:cNvPr id="1219593" name="Rectangle 9"/>
          <p:cNvSpPr>
            <a:spLocks noGrp="1" noChangeArrowheads="1"/>
          </p:cNvSpPr>
          <p:nvPr>
            <p:ph type="title"/>
          </p:nvPr>
        </p:nvSpPr>
        <p:spPr/>
        <p:txBody>
          <a:bodyPr>
            <a:normAutofit fontScale="90000"/>
          </a:bodyPr>
          <a:lstStyle/>
          <a:p>
            <a:r>
              <a:rPr lang="en-US" dirty="0"/>
              <a:t>How Fast Can a Population Grow?</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153025"/>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72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9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95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95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90"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7781" name="Rectangle 5"/>
          <p:cNvSpPr>
            <a:spLocks noGrp="1" noChangeArrowheads="1"/>
          </p:cNvSpPr>
          <p:nvPr>
            <p:ph type="title"/>
          </p:nvPr>
        </p:nvSpPr>
        <p:spPr>
          <a:xfrm>
            <a:off x="609600" y="3810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Exponential Growth</a:t>
            </a:r>
            <a:endParaRPr lang="en-US" b="0" dirty="0"/>
          </a:p>
        </p:txBody>
      </p:sp>
      <p:sp>
        <p:nvSpPr>
          <p:cNvPr id="1227782"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b="1" dirty="0" smtClean="0">
                <a:solidFill>
                  <a:schemeClr val="tx1"/>
                </a:solidFill>
              </a:rPr>
              <a:t>**</a:t>
            </a:r>
            <a:r>
              <a:rPr lang="en-US" b="1" u="sng" dirty="0" smtClean="0">
                <a:solidFill>
                  <a:schemeClr val="tx1"/>
                </a:solidFill>
              </a:rPr>
              <a:t>Exponential </a:t>
            </a:r>
            <a:r>
              <a:rPr lang="en-US" b="1" u="sng" dirty="0">
                <a:solidFill>
                  <a:schemeClr val="tx1"/>
                </a:solidFill>
              </a:rPr>
              <a:t>growth </a:t>
            </a:r>
            <a:r>
              <a:rPr lang="en-US" dirty="0" smtClean="0"/>
              <a:t>= logarithmic </a:t>
            </a:r>
            <a:r>
              <a:rPr lang="en-US" dirty="0"/>
              <a:t>growth or growth in which numbers increase by a certain factor in each successive time period.</a:t>
            </a:r>
          </a:p>
          <a:p>
            <a:pPr marL="68580" indent="0">
              <a:buClr>
                <a:srgbClr val="FFFFFF"/>
              </a:buClr>
              <a:buNone/>
            </a:pPr>
            <a:r>
              <a:rPr lang="en-US" dirty="0" smtClean="0"/>
              <a:t>	**occurs </a:t>
            </a:r>
            <a:r>
              <a:rPr lang="en-US" dirty="0"/>
              <a:t>in nature only when populations have </a:t>
            </a:r>
            <a:r>
              <a:rPr lang="en-US" dirty="0" smtClean="0"/>
              <a:t>	plenty </a:t>
            </a:r>
            <a:r>
              <a:rPr lang="en-US" dirty="0"/>
              <a:t>of food and space, and have no </a:t>
            </a:r>
            <a:r>
              <a:rPr lang="en-US" dirty="0" smtClean="0"/>
              <a:t>	competition </a:t>
            </a:r>
            <a:r>
              <a:rPr lang="en-US" dirty="0"/>
              <a:t>or predators.</a:t>
            </a:r>
          </a:p>
          <a:p>
            <a:pPr marL="68580" indent="0">
              <a:buClr>
                <a:srgbClr val="FFFFFF"/>
              </a:buClr>
              <a:buNone/>
            </a:pPr>
            <a:r>
              <a:rPr lang="en-US" dirty="0" smtClean="0"/>
              <a:t>	**For </a:t>
            </a:r>
            <a:r>
              <a:rPr lang="en-US" dirty="0"/>
              <a:t>example, population explosions occur </a:t>
            </a:r>
            <a:r>
              <a:rPr lang="en-US" dirty="0" smtClean="0"/>
              <a:t>	when </a:t>
            </a:r>
            <a:r>
              <a:rPr lang="en-US" dirty="0"/>
              <a:t>bacteria or molds grow on a new source </a:t>
            </a:r>
            <a:r>
              <a:rPr lang="en-US" dirty="0" smtClean="0"/>
              <a:t>	of </a:t>
            </a:r>
            <a:r>
              <a:rPr lang="en-US" dirty="0"/>
              <a:t>food.</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4400"/>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466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778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778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778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77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78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29" name="Rectangle 5"/>
          <p:cNvSpPr>
            <a:spLocks noGrp="1" noChangeArrowheads="1"/>
          </p:cNvSpPr>
          <p:nvPr>
            <p:ph type="title"/>
          </p:nvPr>
        </p:nvSpPr>
        <p:spPr>
          <a:xfrm>
            <a:off x="762000" y="4572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Exponential Growth</a:t>
            </a:r>
            <a:endParaRPr lang="en-US" b="0" dirty="0"/>
          </a:p>
        </p:txBody>
      </p:sp>
      <p:sp>
        <p:nvSpPr>
          <p:cNvPr id="1229830" name="Rectangle 6"/>
          <p:cNvSpPr>
            <a:spLocks noGrp="1" noChangeArrowheads="1"/>
          </p:cNvSpPr>
          <p:nvPr>
            <p:ph type="body" idx="1"/>
          </p:nvPr>
        </p:nvSpPr>
        <p:spPr>
          <a:xfrm>
            <a:off x="428625" y="1498600"/>
            <a:ext cx="4249738"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**In </a:t>
            </a:r>
            <a:r>
              <a:rPr lang="en-US" dirty="0"/>
              <a:t>exponential growth, a large number of individuals is added to the population in each succeeding time period.</a:t>
            </a:r>
          </a:p>
        </p:txBody>
      </p:sp>
      <p:pic>
        <p:nvPicPr>
          <p:cNvPr id="1229834" name="Picture 10" descr="08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5775"/>
            <a:ext cx="3398838" cy="388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30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8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30"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878" name="Rectangle 6"/>
          <p:cNvSpPr>
            <a:spLocks noGrp="1" noChangeArrowheads="1"/>
          </p:cNvSpPr>
          <p:nvPr>
            <p:ph type="body" idx="1"/>
          </p:nvPr>
        </p:nvSpPr>
        <p:spPr>
          <a:xfrm>
            <a:off x="428625" y="1498600"/>
            <a:ext cx="8229600" cy="47498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**Because </a:t>
            </a:r>
            <a:r>
              <a:rPr lang="en-US" dirty="0"/>
              <a:t>natural conditions are neither ideal nor constant, populations cannot grow forever.</a:t>
            </a:r>
          </a:p>
          <a:p>
            <a:pPr marL="68580" indent="0">
              <a:buClr>
                <a:srgbClr val="FFFFFF"/>
              </a:buClr>
              <a:buNone/>
            </a:pPr>
            <a:endParaRPr lang="en-US" dirty="0" smtClean="0"/>
          </a:p>
          <a:p>
            <a:pPr marL="68580" indent="0">
              <a:buClr>
                <a:srgbClr val="FFFFFF"/>
              </a:buClr>
              <a:buNone/>
            </a:pPr>
            <a:r>
              <a:rPr lang="en-US" dirty="0" smtClean="0"/>
              <a:t>**Eventually</a:t>
            </a:r>
            <a:r>
              <a:rPr lang="en-US" dirty="0"/>
              <a:t>, resources are used up or the environment changes, and deaths increase or births decrease.</a:t>
            </a:r>
          </a:p>
          <a:p>
            <a:pPr marL="68580" indent="0">
              <a:buClr>
                <a:srgbClr val="FFFFFF"/>
              </a:buClr>
              <a:buNone/>
            </a:pPr>
            <a:endParaRPr lang="en-US" dirty="0" smtClean="0"/>
          </a:p>
          <a:p>
            <a:pPr marL="68580" indent="0">
              <a:buClr>
                <a:srgbClr val="FFFFFF"/>
              </a:buClr>
              <a:buNone/>
            </a:pPr>
            <a:r>
              <a:rPr lang="en-US" dirty="0" smtClean="0"/>
              <a:t>**Under </a:t>
            </a:r>
            <a:r>
              <a:rPr lang="en-US" dirty="0"/>
              <a:t>the forces of natural selection in a given environment, only some members of any population will survive and reproduce. Thus, the properties of a population may change over time.</a:t>
            </a:r>
          </a:p>
          <a:p>
            <a:pPr>
              <a:buClr>
                <a:srgbClr val="FFFFFF"/>
              </a:buClr>
            </a:pPr>
            <a:endParaRPr lang="en-US" dirty="0"/>
          </a:p>
        </p:txBody>
      </p:sp>
      <p:sp>
        <p:nvSpPr>
          <p:cNvPr id="1231881" name="Rectangle 9"/>
          <p:cNvSpPr>
            <a:spLocks noGrp="1" noChangeArrowheads="1"/>
          </p:cNvSpPr>
          <p:nvPr>
            <p:ph type="title"/>
          </p:nvPr>
        </p:nvSpPr>
        <p:spPr>
          <a:xfrm>
            <a:off x="685800" y="457200"/>
            <a:ext cx="7024744" cy="1143000"/>
          </a:xfrm>
        </p:spPr>
        <p:txBody>
          <a:bodyPr>
            <a:normAutofit fontScale="90000"/>
          </a:bodyPr>
          <a:lstStyle/>
          <a:p>
            <a:r>
              <a:rPr lang="en-US" dirty="0"/>
              <a:t>What Limits Population Growth?</a:t>
            </a:r>
          </a:p>
        </p:txBody>
      </p:sp>
    </p:spTree>
    <p:extLst>
      <p:ext uri="{BB962C8B-B14F-4D97-AF65-F5344CB8AC3E}">
        <p14:creationId xmlns:p14="http://schemas.microsoft.com/office/powerpoint/2010/main" val="1012829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8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18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18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48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Energy Flow in Ecosystems</a:t>
            </a:r>
            <a:endParaRPr lang="en-US" dirty="0"/>
          </a:p>
        </p:txBody>
      </p:sp>
      <p:sp>
        <p:nvSpPr>
          <p:cNvPr id="3" name="Text Placeholder 2"/>
          <p:cNvSpPr>
            <a:spLocks noGrp="1"/>
          </p:cNvSpPr>
          <p:nvPr>
            <p:ph type="body" idx="1"/>
          </p:nvPr>
        </p:nvSpPr>
        <p:spPr/>
        <p:txBody>
          <a:bodyPr/>
          <a:lstStyle/>
          <a:p>
            <a:r>
              <a:rPr lang="en-US" dirty="0" smtClean="0"/>
              <a:t>Autotrophs </a:t>
            </a:r>
            <a:endParaRPr lang="en-US" dirty="0"/>
          </a:p>
        </p:txBody>
      </p:sp>
      <p:sp>
        <p:nvSpPr>
          <p:cNvPr id="4" name="Content Placeholder 3"/>
          <p:cNvSpPr>
            <a:spLocks noGrp="1"/>
          </p:cNvSpPr>
          <p:nvPr>
            <p:ph sz="half" idx="2"/>
          </p:nvPr>
        </p:nvSpPr>
        <p:spPr/>
        <p:txBody>
          <a:bodyPr/>
          <a:lstStyle/>
          <a:p>
            <a:r>
              <a:rPr lang="en-US" dirty="0" smtClean="0"/>
              <a:t>Organisms that obtain their energy from sunlight or chemicals to make food. </a:t>
            </a:r>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645152" y="2974694"/>
            <a:ext cx="4041648" cy="2835797"/>
          </a:xfrm>
        </p:spPr>
        <p:txBody>
          <a:bodyPr>
            <a:normAutofit lnSpcReduction="10000"/>
          </a:bodyPr>
          <a:lstStyle/>
          <a:p>
            <a:r>
              <a:rPr lang="en-US" dirty="0" smtClean="0"/>
              <a:t>Autotrophs = </a:t>
            </a:r>
            <a:r>
              <a:rPr lang="en-US" b="1" u="sng" dirty="0" smtClean="0"/>
              <a:t>Producers</a:t>
            </a:r>
          </a:p>
          <a:p>
            <a:endParaRPr lang="en-US" dirty="0"/>
          </a:p>
          <a:p>
            <a:r>
              <a:rPr lang="en-US" dirty="0" smtClean="0"/>
              <a:t>Example: </a:t>
            </a:r>
          </a:p>
          <a:p>
            <a:pPr marL="525780" indent="-457200">
              <a:buFont typeface="+mj-lt"/>
              <a:buAutoNum type="arabicPeriod"/>
            </a:pPr>
            <a:r>
              <a:rPr lang="en-US" dirty="0" smtClean="0"/>
              <a:t>Kelp = Uses the energy from sunlight to produce living tissue</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181600"/>
            <a:ext cx="204733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776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3925" name="Rectangle 5"/>
          <p:cNvSpPr>
            <a:spLocks noGrp="1" noChangeArrowheads="1"/>
          </p:cNvSpPr>
          <p:nvPr>
            <p:ph type="title"/>
          </p:nvPr>
        </p:nvSpPr>
        <p:spPr>
          <a:xfrm>
            <a:off x="609600" y="6096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Carrying Capacity</a:t>
            </a:r>
            <a:endParaRPr lang="en-US" b="0" dirty="0"/>
          </a:p>
        </p:txBody>
      </p:sp>
      <p:sp>
        <p:nvSpPr>
          <p:cNvPr id="1233926" name="Rectangle 6"/>
          <p:cNvSpPr>
            <a:spLocks noGrp="1" noChangeArrowheads="1"/>
          </p:cNvSpPr>
          <p:nvPr>
            <p:ph type="body" idx="1"/>
          </p:nvPr>
        </p:nvSpPr>
        <p:spPr>
          <a:xfrm>
            <a:off x="381000" y="18288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b="1" dirty="0" smtClean="0">
                <a:solidFill>
                  <a:schemeClr val="tx1"/>
                </a:solidFill>
              </a:rPr>
              <a:t>**</a:t>
            </a:r>
            <a:r>
              <a:rPr lang="en-US" b="1" u="sng" dirty="0" smtClean="0">
                <a:solidFill>
                  <a:schemeClr val="tx1"/>
                </a:solidFill>
              </a:rPr>
              <a:t>Carrying </a:t>
            </a:r>
            <a:r>
              <a:rPr lang="en-US" b="1" u="sng" dirty="0">
                <a:solidFill>
                  <a:schemeClr val="tx1"/>
                </a:solidFill>
              </a:rPr>
              <a:t>capacity </a:t>
            </a:r>
            <a:r>
              <a:rPr lang="en-US" dirty="0" smtClean="0"/>
              <a:t>= the </a:t>
            </a:r>
            <a:r>
              <a:rPr lang="en-US" dirty="0"/>
              <a:t>largest population that an environment can support at any given time.</a:t>
            </a:r>
          </a:p>
          <a:p>
            <a:pPr marL="68580" indent="0">
              <a:buClr>
                <a:srgbClr val="FFFFFF"/>
              </a:buClr>
              <a:buNone/>
            </a:pPr>
            <a:r>
              <a:rPr lang="en-US" dirty="0"/>
              <a:t>	</a:t>
            </a:r>
            <a:r>
              <a:rPr lang="en-US" sz="2000" dirty="0" smtClean="0"/>
              <a:t>**A </a:t>
            </a:r>
            <a:r>
              <a:rPr lang="en-US" sz="2000" dirty="0"/>
              <a:t>population may increase beyond this </a:t>
            </a:r>
            <a:r>
              <a:rPr lang="en-US" sz="2000" dirty="0" smtClean="0"/>
              <a:t>number </a:t>
            </a:r>
            <a:r>
              <a:rPr lang="en-US" sz="2000" dirty="0"/>
              <a:t>but </a:t>
            </a:r>
            <a:r>
              <a:rPr lang="en-US" sz="2000" dirty="0" smtClean="0"/>
              <a:t>	it </a:t>
            </a:r>
            <a:r>
              <a:rPr lang="en-US" sz="2000" dirty="0"/>
              <a:t>cannot stay at this increased size.</a:t>
            </a:r>
          </a:p>
          <a:p>
            <a:pPr>
              <a:buClr>
                <a:srgbClr val="FFFFFF"/>
              </a:buClr>
            </a:pPr>
            <a:endParaRPr lang="en-US" dirty="0" smtClean="0"/>
          </a:p>
          <a:p>
            <a:pPr marL="68580" indent="0">
              <a:buClr>
                <a:srgbClr val="FFFFFF"/>
              </a:buClr>
              <a:buNone/>
            </a:pPr>
            <a:r>
              <a:rPr lang="en-US" dirty="0" smtClean="0"/>
              <a:t>**Because </a:t>
            </a:r>
            <a:r>
              <a:rPr lang="en-US" dirty="0"/>
              <a:t>ecosystems change, carrying capacity is difficult to predict or calculate exactly. </a:t>
            </a:r>
            <a:endParaRPr lang="en-US" dirty="0" smtClean="0"/>
          </a:p>
          <a:p>
            <a:pPr marL="68580" indent="0">
              <a:buClr>
                <a:srgbClr val="FFFFFF"/>
              </a:buClr>
              <a:buNone/>
            </a:pPr>
            <a:r>
              <a:rPr lang="en-US" sz="2000" dirty="0"/>
              <a:t>	</a:t>
            </a:r>
            <a:r>
              <a:rPr lang="en-US" sz="2000" dirty="0" smtClean="0"/>
              <a:t>**It may </a:t>
            </a:r>
            <a:r>
              <a:rPr lang="en-US" sz="2000" dirty="0"/>
              <a:t>be estimated by looking at average </a:t>
            </a:r>
            <a:r>
              <a:rPr lang="en-US" sz="2000" dirty="0" smtClean="0"/>
              <a:t>population 	sizes </a:t>
            </a:r>
            <a:r>
              <a:rPr lang="en-US" sz="2000" dirty="0"/>
              <a:t>or by observing a population </a:t>
            </a:r>
            <a:r>
              <a:rPr lang="en-US" sz="2000" dirty="0" smtClean="0"/>
              <a:t>crash </a:t>
            </a:r>
            <a:r>
              <a:rPr lang="en-US" sz="2000" dirty="0"/>
              <a:t>after a certain </a:t>
            </a:r>
            <a:r>
              <a:rPr lang="en-US" sz="2000" dirty="0" smtClean="0"/>
              <a:t>	size </a:t>
            </a:r>
            <a:r>
              <a:rPr lang="en-US" sz="2000" dirty="0"/>
              <a:t>has been exceeded.</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
            <a:ext cx="243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561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9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39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39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39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6"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4595" name="Rectangle 3"/>
          <p:cNvSpPr>
            <a:spLocks noGrp="1" noChangeArrowheads="1"/>
          </p:cNvSpPr>
          <p:nvPr>
            <p:ph type="title"/>
          </p:nvPr>
        </p:nvSpPr>
        <p:spPr>
          <a:xfrm>
            <a:off x="1067565" y="304800"/>
            <a:ext cx="7024744" cy="1143000"/>
          </a:xfrm>
          <a:noFill/>
          <a:ln/>
        </p:spPr>
        <p:txBody>
          <a:bodyPr/>
          <a:lstStyle/>
          <a:p>
            <a:r>
              <a:rPr lang="en-US" dirty="0"/>
              <a:t>Carrying Capacity</a:t>
            </a:r>
          </a:p>
        </p:txBody>
      </p:sp>
      <p:pic>
        <p:nvPicPr>
          <p:cNvPr id="1134600" name="Picture 8"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447800"/>
            <a:ext cx="5934075" cy="44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929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5973" name="Rectangle 5"/>
          <p:cNvSpPr>
            <a:spLocks noGrp="1" noChangeArrowheads="1"/>
          </p:cNvSpPr>
          <p:nvPr>
            <p:ph type="title"/>
          </p:nvPr>
        </p:nvSpPr>
        <p:spPr>
          <a:xfrm>
            <a:off x="533400" y="3810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Resource Limits</a:t>
            </a:r>
            <a:endParaRPr lang="en-US" b="0" dirty="0"/>
          </a:p>
        </p:txBody>
      </p:sp>
      <p:sp>
        <p:nvSpPr>
          <p:cNvPr id="1235974" name="Rectangle 6"/>
          <p:cNvSpPr>
            <a:spLocks noGrp="1" noChangeArrowheads="1"/>
          </p:cNvSpPr>
          <p:nvPr>
            <p:ph type="body" idx="1"/>
          </p:nvPr>
        </p:nvSpPr>
        <p:spPr>
          <a:xfrm>
            <a:off x="304800" y="1676400"/>
            <a:ext cx="8229600" cy="49022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**A </a:t>
            </a:r>
            <a:r>
              <a:rPr lang="en-US" dirty="0"/>
              <a:t>species reaches its carrying capacity when it consumes a particular natural resource at the same rate at which the ecosystem produces the resource.</a:t>
            </a:r>
          </a:p>
          <a:p>
            <a:pPr marL="68580" indent="0">
              <a:buClr>
                <a:srgbClr val="FFFFFF"/>
              </a:buClr>
              <a:buNone/>
            </a:pPr>
            <a:endParaRPr lang="en-US" dirty="0" smtClean="0">
              <a:solidFill>
                <a:schemeClr val="tx1"/>
              </a:solidFill>
            </a:endParaRPr>
          </a:p>
          <a:p>
            <a:pPr marL="68580" indent="0">
              <a:buClr>
                <a:srgbClr val="FFFFFF"/>
              </a:buClr>
              <a:buNone/>
            </a:pPr>
            <a:r>
              <a:rPr lang="en-US" dirty="0" smtClean="0">
                <a:solidFill>
                  <a:schemeClr val="tx1"/>
                </a:solidFill>
              </a:rPr>
              <a:t>**That </a:t>
            </a:r>
            <a:r>
              <a:rPr lang="en-US" dirty="0">
                <a:solidFill>
                  <a:schemeClr val="tx1"/>
                </a:solidFill>
              </a:rPr>
              <a:t>natural resource is then called </a:t>
            </a:r>
            <a:r>
              <a:rPr lang="en-US" b="1" u="sng" dirty="0">
                <a:solidFill>
                  <a:schemeClr val="tx1"/>
                </a:solidFill>
              </a:rPr>
              <a:t>a </a:t>
            </a:r>
            <a:r>
              <a:rPr lang="en-US" b="1" i="1" u="sng" dirty="0">
                <a:solidFill>
                  <a:schemeClr val="tx1"/>
                </a:solidFill>
              </a:rPr>
              <a:t>limiting resource.</a:t>
            </a:r>
          </a:p>
          <a:p>
            <a:pPr marL="68580" indent="0">
              <a:buClr>
                <a:srgbClr val="FFFFFF"/>
              </a:buClr>
              <a:buNone/>
            </a:pPr>
            <a:endParaRPr lang="en-US" dirty="0" smtClean="0"/>
          </a:p>
          <a:p>
            <a:pPr marL="68580" indent="0">
              <a:buClr>
                <a:srgbClr val="FFFFFF"/>
              </a:buClr>
              <a:buNone/>
            </a:pPr>
            <a:r>
              <a:rPr lang="en-US" dirty="0" smtClean="0"/>
              <a:t>**The </a:t>
            </a:r>
            <a:r>
              <a:rPr lang="en-US" dirty="0"/>
              <a:t>supply of the most severely limited resources determines the </a:t>
            </a:r>
            <a:r>
              <a:rPr lang="en-US" u="sng" dirty="0"/>
              <a:t>carrying capac</a:t>
            </a:r>
            <a:r>
              <a:rPr lang="en-US" dirty="0"/>
              <a:t>ity of an environment for a particular species at a particular time.</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76200"/>
            <a:ext cx="106494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858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597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59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59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59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8022" name="Rectangle 6"/>
          <p:cNvSpPr>
            <a:spLocks noGrp="1" noChangeArrowheads="1"/>
          </p:cNvSpPr>
          <p:nvPr>
            <p:ph type="body" idx="1"/>
          </p:nvPr>
        </p:nvSpPr>
        <p:spPr>
          <a:xfrm>
            <a:off x="428625" y="1498600"/>
            <a:ext cx="8229600" cy="47498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marL="68580" indent="0">
              <a:buClr>
                <a:srgbClr val="FFFFFF"/>
              </a:buClr>
              <a:buNone/>
            </a:pPr>
            <a:r>
              <a:rPr lang="en-US" dirty="0" smtClean="0"/>
              <a:t>**The </a:t>
            </a:r>
            <a:r>
              <a:rPr lang="en-US" dirty="0"/>
              <a:t>members of a population use the same resources in the same ways, so they will eventually compete with one another as the population approaches its carrying capacity.</a:t>
            </a:r>
          </a:p>
          <a:p>
            <a:pPr>
              <a:buClr>
                <a:srgbClr val="FFFFFF"/>
              </a:buClr>
            </a:pPr>
            <a:endParaRPr lang="en-US" dirty="0" smtClean="0"/>
          </a:p>
          <a:p>
            <a:pPr marL="68580" indent="0">
              <a:buClr>
                <a:srgbClr val="FFFFFF"/>
              </a:buClr>
              <a:buNone/>
            </a:pPr>
            <a:r>
              <a:rPr lang="en-US" dirty="0" smtClean="0"/>
              <a:t>**Instead </a:t>
            </a:r>
            <a:r>
              <a:rPr lang="en-US" dirty="0"/>
              <a:t>of competing for a limiting resource, members of a species may compete indirectly for social dominance or for a territory.</a:t>
            </a:r>
          </a:p>
          <a:p>
            <a:pPr>
              <a:buClr>
                <a:srgbClr val="FFFFFF"/>
              </a:buClr>
            </a:pPr>
            <a:endParaRPr lang="en-US" dirty="0" smtClean="0"/>
          </a:p>
          <a:p>
            <a:pPr marL="68580" indent="0">
              <a:buClr>
                <a:srgbClr val="FFFFFF"/>
              </a:buClr>
              <a:buNone/>
            </a:pPr>
            <a:r>
              <a:rPr lang="en-US" dirty="0" smtClean="0"/>
              <a:t>**Competition </a:t>
            </a:r>
            <a:r>
              <a:rPr lang="en-US" dirty="0"/>
              <a:t>within a population is part of the pressure of natural selection.</a:t>
            </a:r>
          </a:p>
        </p:txBody>
      </p:sp>
      <p:sp>
        <p:nvSpPr>
          <p:cNvPr id="1238025" name="Rectangle 9"/>
          <p:cNvSpPr>
            <a:spLocks noGrp="1" noChangeArrowheads="1"/>
          </p:cNvSpPr>
          <p:nvPr>
            <p:ph type="title"/>
          </p:nvPr>
        </p:nvSpPr>
        <p:spPr>
          <a:xfrm>
            <a:off x="685800" y="381000"/>
            <a:ext cx="7024744" cy="1143000"/>
          </a:xfrm>
        </p:spPr>
        <p:txBody>
          <a:bodyPr>
            <a:normAutofit fontScale="90000"/>
          </a:bodyPr>
          <a:lstStyle/>
          <a:p>
            <a:r>
              <a:rPr lang="en-US" dirty="0"/>
              <a:t>Competition Within a Population</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6200"/>
            <a:ext cx="19050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11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80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80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80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2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2118"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endParaRPr lang="en-US" dirty="0" smtClean="0"/>
          </a:p>
          <a:p>
            <a:pPr marL="68580" indent="0">
              <a:buClr>
                <a:srgbClr val="FFFFFF"/>
              </a:buClr>
              <a:buNone/>
            </a:pPr>
            <a:r>
              <a:rPr lang="en-US" dirty="0" smtClean="0"/>
              <a:t>**</a:t>
            </a:r>
            <a:r>
              <a:rPr lang="en-US" b="1" u="sng" dirty="0"/>
              <a:t>T</a:t>
            </a:r>
            <a:r>
              <a:rPr lang="en-US" b="1" u="sng" dirty="0" smtClean="0"/>
              <a:t>erritory </a:t>
            </a:r>
            <a:r>
              <a:rPr lang="en-US" dirty="0"/>
              <a:t>=</a:t>
            </a:r>
            <a:r>
              <a:rPr lang="en-US" dirty="0" smtClean="0"/>
              <a:t> </a:t>
            </a:r>
            <a:r>
              <a:rPr lang="en-US" dirty="0"/>
              <a:t>an area defended by one or more individuals </a:t>
            </a:r>
            <a:r>
              <a:rPr lang="en-US" u="sng" dirty="0"/>
              <a:t>against other individuals.</a:t>
            </a:r>
          </a:p>
          <a:p>
            <a:pPr marL="68580" indent="0">
              <a:buClr>
                <a:srgbClr val="FFFFFF"/>
              </a:buClr>
              <a:buNone/>
            </a:pPr>
            <a:r>
              <a:rPr lang="en-US" dirty="0"/>
              <a:t>	</a:t>
            </a:r>
            <a:r>
              <a:rPr lang="en-US" sz="2000" dirty="0" smtClean="0"/>
              <a:t>**The </a:t>
            </a:r>
            <a:r>
              <a:rPr lang="en-US" sz="2000" dirty="0"/>
              <a:t>territory is of value not only for the space but for the </a:t>
            </a:r>
            <a:r>
              <a:rPr lang="en-US" sz="2000" dirty="0" smtClean="0"/>
              <a:t>	shelter</a:t>
            </a:r>
            <a:r>
              <a:rPr lang="en-US" sz="2000" dirty="0"/>
              <a:t>, food, or breeding sites it contains.</a:t>
            </a:r>
            <a:endParaRPr lang="en-US" dirty="0"/>
          </a:p>
          <a:p>
            <a:pPr marL="68580" indent="0">
              <a:buClr>
                <a:srgbClr val="FFFFFF"/>
              </a:buClr>
              <a:buNone/>
            </a:pPr>
            <a:endParaRPr lang="en-US" dirty="0"/>
          </a:p>
          <a:p>
            <a:pPr marL="68580" indent="0">
              <a:buClr>
                <a:srgbClr val="FFFFFF"/>
              </a:buClr>
              <a:buNone/>
            </a:pPr>
            <a:r>
              <a:rPr lang="en-US" dirty="0" smtClean="0"/>
              <a:t>**Many </a:t>
            </a:r>
            <a:r>
              <a:rPr lang="en-US" dirty="0"/>
              <a:t>organisms expend a large amount of time and energy competing with members of the same species for mates, food, or homes for their families.</a:t>
            </a:r>
          </a:p>
          <a:p>
            <a:pPr>
              <a:buClr>
                <a:srgbClr val="FFFFFF"/>
              </a:buClr>
            </a:pPr>
            <a:endParaRPr lang="en-US" dirty="0"/>
          </a:p>
        </p:txBody>
      </p:sp>
      <p:sp>
        <p:nvSpPr>
          <p:cNvPr id="1242121" name="Rectangle 9"/>
          <p:cNvSpPr>
            <a:spLocks noGrp="1" noChangeArrowheads="1"/>
          </p:cNvSpPr>
          <p:nvPr>
            <p:ph type="title"/>
          </p:nvPr>
        </p:nvSpPr>
        <p:spPr>
          <a:xfrm>
            <a:off x="685800" y="533400"/>
            <a:ext cx="7024744" cy="1143000"/>
          </a:xfrm>
        </p:spPr>
        <p:txBody>
          <a:bodyPr>
            <a:normAutofit fontScale="90000"/>
          </a:bodyPr>
          <a:lstStyle/>
          <a:p>
            <a:r>
              <a:rPr lang="en-US" dirty="0"/>
              <a:t>Competition Within a Population</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7731"/>
            <a:ext cx="193062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042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21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21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21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8"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4166"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endParaRPr lang="en-US" dirty="0" smtClean="0"/>
          </a:p>
          <a:p>
            <a:pPr marL="68580" indent="0">
              <a:buClr>
                <a:srgbClr val="FFFFFF"/>
              </a:buClr>
              <a:buNone/>
            </a:pPr>
            <a:r>
              <a:rPr lang="en-US" dirty="0" smtClean="0"/>
              <a:t>**Population </a:t>
            </a:r>
            <a:r>
              <a:rPr lang="en-US" dirty="0"/>
              <a:t>size can be limited in ways that may or may not depend on the density of the population.</a:t>
            </a:r>
          </a:p>
          <a:p>
            <a:pPr>
              <a:buClr>
                <a:srgbClr val="FFFFFF"/>
              </a:buClr>
            </a:pPr>
            <a:r>
              <a:rPr lang="en-US" dirty="0" smtClean="0"/>
              <a:t>1. Causes </a:t>
            </a:r>
            <a:r>
              <a:rPr lang="en-US" dirty="0"/>
              <a:t>of death in a population may be density dependent </a:t>
            </a:r>
          </a:p>
          <a:p>
            <a:pPr>
              <a:buClr>
                <a:srgbClr val="FFFFFF"/>
              </a:buClr>
            </a:pPr>
            <a:r>
              <a:rPr lang="en-US" dirty="0" smtClean="0"/>
              <a:t>2. Causes of death in a population may be density </a:t>
            </a:r>
            <a:r>
              <a:rPr lang="en-US" dirty="0"/>
              <a:t>independent.</a:t>
            </a:r>
          </a:p>
          <a:p>
            <a:pPr>
              <a:buClr>
                <a:srgbClr val="FFFFFF"/>
              </a:buClr>
            </a:pPr>
            <a:endParaRPr lang="en-US" dirty="0"/>
          </a:p>
        </p:txBody>
      </p:sp>
      <p:sp>
        <p:nvSpPr>
          <p:cNvPr id="1244169" name="Rectangle 9"/>
          <p:cNvSpPr>
            <a:spLocks noGrp="1" noChangeArrowheads="1"/>
          </p:cNvSpPr>
          <p:nvPr>
            <p:ph type="title"/>
          </p:nvPr>
        </p:nvSpPr>
        <p:spPr>
          <a:xfrm>
            <a:off x="609600" y="457200"/>
            <a:ext cx="7024744" cy="1143000"/>
          </a:xfrm>
        </p:spPr>
        <p:txBody>
          <a:bodyPr>
            <a:normAutofit fontScale="90000"/>
          </a:bodyPr>
          <a:lstStyle/>
          <a:p>
            <a:r>
              <a:rPr lang="en-US" dirty="0"/>
              <a:t>Two Types of Population Regulation</a:t>
            </a: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746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416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41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41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6"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6213" name="Rectangle 5"/>
          <p:cNvSpPr>
            <a:spLocks noGrp="1" noChangeArrowheads="1"/>
          </p:cNvSpPr>
          <p:nvPr>
            <p:ph type="title"/>
          </p:nvPr>
        </p:nvSpPr>
        <p:spPr>
          <a:xfrm>
            <a:off x="685800" y="3810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Population Regulation</a:t>
            </a:r>
            <a:endParaRPr lang="en-US" b="0" dirty="0"/>
          </a:p>
        </p:txBody>
      </p:sp>
      <p:sp>
        <p:nvSpPr>
          <p:cNvPr id="1246214"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smtClean="0"/>
              <a:t>1. </a:t>
            </a:r>
            <a:r>
              <a:rPr lang="en-US" dirty="0"/>
              <a:t>D</a:t>
            </a:r>
            <a:r>
              <a:rPr lang="en-US" dirty="0" smtClean="0"/>
              <a:t>ensity dependent</a:t>
            </a:r>
          </a:p>
          <a:p>
            <a:pPr lvl="1">
              <a:buClr>
                <a:srgbClr val="FFFFFF"/>
              </a:buClr>
            </a:pPr>
            <a:r>
              <a:rPr lang="en-US" dirty="0" smtClean="0"/>
              <a:t>**deaths </a:t>
            </a:r>
            <a:r>
              <a:rPr lang="en-US" dirty="0"/>
              <a:t>occur more quickly in a crowded population than in a sparse </a:t>
            </a:r>
            <a:r>
              <a:rPr lang="en-US" dirty="0" smtClean="0"/>
              <a:t>population.</a:t>
            </a:r>
          </a:p>
          <a:p>
            <a:pPr lvl="1">
              <a:buClr>
                <a:srgbClr val="FFFFFF"/>
              </a:buClr>
            </a:pPr>
            <a:r>
              <a:rPr lang="en-US" dirty="0" smtClean="0"/>
              <a:t>**This </a:t>
            </a:r>
            <a:r>
              <a:rPr lang="en-US" dirty="0"/>
              <a:t>type of regulation happens when individuals of a population are densely packed </a:t>
            </a:r>
            <a:r>
              <a:rPr lang="en-US" dirty="0" smtClean="0"/>
              <a:t>together.</a:t>
            </a:r>
          </a:p>
          <a:p>
            <a:pPr lvl="1">
              <a:buClr>
                <a:srgbClr val="FFFFFF"/>
              </a:buClr>
            </a:pPr>
            <a:r>
              <a:rPr lang="en-US" dirty="0" smtClean="0"/>
              <a:t>**Limited </a:t>
            </a:r>
            <a:r>
              <a:rPr lang="en-US" dirty="0"/>
              <a:t>resources, predation and disease result in higher rates of death in dense populations than in sparse populations.</a:t>
            </a:r>
          </a:p>
          <a:p>
            <a:pPr>
              <a:buClr>
                <a:srgbClr val="FFFFFF"/>
              </a:buClr>
            </a:pPr>
            <a:endParaRPr lang="en-US"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32257"/>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463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62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62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62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62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4"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8261" name="Rectangle 5"/>
          <p:cNvSpPr>
            <a:spLocks noGrp="1" noChangeArrowheads="1"/>
          </p:cNvSpPr>
          <p:nvPr>
            <p:ph type="title"/>
          </p:nvPr>
        </p:nvSpPr>
        <p:spPr>
          <a:xfrm>
            <a:off x="609600" y="3810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Population Regulation</a:t>
            </a:r>
            <a:endParaRPr lang="en-US" b="0"/>
          </a:p>
        </p:txBody>
      </p:sp>
      <p:sp>
        <p:nvSpPr>
          <p:cNvPr id="1248262"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2. Death </a:t>
            </a:r>
            <a:r>
              <a:rPr lang="en-US" dirty="0"/>
              <a:t>is density </a:t>
            </a:r>
            <a:r>
              <a:rPr lang="en-US" dirty="0" smtClean="0"/>
              <a:t>independent</a:t>
            </a:r>
          </a:p>
          <a:p>
            <a:pPr marL="68580" indent="0">
              <a:buClr>
                <a:srgbClr val="FFFFFF"/>
              </a:buClr>
              <a:buNone/>
            </a:pPr>
            <a:r>
              <a:rPr lang="en-US" sz="2000" dirty="0"/>
              <a:t>	</a:t>
            </a:r>
            <a:r>
              <a:rPr lang="en-US" sz="2000" dirty="0" smtClean="0"/>
              <a:t>** A </a:t>
            </a:r>
            <a:r>
              <a:rPr lang="en-US" sz="2000" dirty="0"/>
              <a:t>certain proportion of a population may die </a:t>
            </a:r>
            <a:r>
              <a:rPr lang="en-US" sz="2000" dirty="0" smtClean="0"/>
              <a:t>	regardless </a:t>
            </a:r>
            <a:r>
              <a:rPr lang="en-US" sz="2000" dirty="0"/>
              <a:t>of the population’s </a:t>
            </a:r>
            <a:r>
              <a:rPr lang="en-US" sz="2000" dirty="0" smtClean="0"/>
              <a:t>density.</a:t>
            </a:r>
          </a:p>
          <a:p>
            <a:pPr marL="68580" indent="0">
              <a:buClr>
                <a:srgbClr val="FFFFFF"/>
              </a:buClr>
              <a:buNone/>
            </a:pPr>
            <a:r>
              <a:rPr lang="en-US" sz="2000" dirty="0"/>
              <a:t>	</a:t>
            </a:r>
            <a:r>
              <a:rPr lang="en-US" sz="1800" dirty="0" smtClean="0"/>
              <a:t>**</a:t>
            </a:r>
            <a:r>
              <a:rPr lang="en-US" sz="2000" dirty="0" smtClean="0"/>
              <a:t>This </a:t>
            </a:r>
            <a:r>
              <a:rPr lang="en-US" sz="2000" dirty="0"/>
              <a:t>type of regulation affects all populations in a </a:t>
            </a:r>
            <a:r>
              <a:rPr lang="en-US" sz="2000" dirty="0" smtClean="0"/>
              <a:t>	general </a:t>
            </a:r>
            <a:r>
              <a:rPr lang="en-US" sz="2000" dirty="0"/>
              <a:t>or uniform </a:t>
            </a:r>
            <a:r>
              <a:rPr lang="en-US" sz="2000" dirty="0" smtClean="0"/>
              <a:t>way.</a:t>
            </a:r>
          </a:p>
          <a:p>
            <a:pPr marL="68580" indent="0">
              <a:buClr>
                <a:srgbClr val="FFFFFF"/>
              </a:buClr>
              <a:buNone/>
            </a:pPr>
            <a:r>
              <a:rPr lang="en-US" sz="2000" dirty="0"/>
              <a:t>	</a:t>
            </a:r>
            <a:r>
              <a:rPr lang="en-US" sz="2000" dirty="0" smtClean="0"/>
              <a:t>**Severe </a:t>
            </a:r>
            <a:r>
              <a:rPr lang="en-US" sz="2000" dirty="0"/>
              <a:t>weather and natural disasters are often density </a:t>
            </a:r>
            <a:r>
              <a:rPr lang="en-US" sz="2000" dirty="0" smtClean="0"/>
              <a:t>	independent </a:t>
            </a:r>
            <a:r>
              <a:rPr lang="en-US" sz="2000" dirty="0"/>
              <a:t>causes of death.</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672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31958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078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82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82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82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82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2"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6278" name="Rectangle 6"/>
          <p:cNvSpPr>
            <a:spLocks noGrp="1" noChangeArrowheads="1"/>
          </p:cNvSpPr>
          <p:nvPr>
            <p:ph type="body" idx="1"/>
          </p:nvPr>
        </p:nvSpPr>
        <p:spPr>
          <a:xfrm>
            <a:off x="428625" y="14986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eaLnBrk="1" hangingPunct="1">
              <a:buClr>
                <a:srgbClr val="FFFFFF"/>
              </a:buClr>
              <a:buNone/>
            </a:pPr>
            <a:endParaRPr lang="en-US" b="1" dirty="0" smtClean="0">
              <a:solidFill>
                <a:schemeClr val="tx1"/>
              </a:solidFill>
            </a:endParaRPr>
          </a:p>
          <a:p>
            <a:pPr marL="68580" indent="0" eaLnBrk="1" hangingPunct="1">
              <a:buClr>
                <a:srgbClr val="FFFFFF"/>
              </a:buClr>
              <a:buNone/>
            </a:pPr>
            <a:r>
              <a:rPr lang="en-US" b="1" dirty="0" smtClean="0">
                <a:solidFill>
                  <a:schemeClr val="tx1"/>
                </a:solidFill>
              </a:rPr>
              <a:t>**Demography</a:t>
            </a:r>
            <a:r>
              <a:rPr lang="en-US" b="1" dirty="0" smtClean="0"/>
              <a:t> </a:t>
            </a:r>
            <a:r>
              <a:rPr lang="en-US" dirty="0" smtClean="0"/>
              <a:t>= the study of the characteristics of populations, especially human populations.</a:t>
            </a:r>
          </a:p>
          <a:p>
            <a:pPr marL="68580" indent="0" eaLnBrk="1" hangingPunct="1">
              <a:buClr>
                <a:srgbClr val="FFFFFF"/>
              </a:buClr>
              <a:buNone/>
            </a:pPr>
            <a:r>
              <a:rPr lang="en-US" sz="2000" dirty="0" smtClean="0"/>
              <a:t>	**Demographers study the historical size and makeup of 	the populations of countries to make comparisons and 	predictions.</a:t>
            </a:r>
          </a:p>
          <a:p>
            <a:pPr marL="68580" indent="0" eaLnBrk="1" hangingPunct="1">
              <a:buClr>
                <a:srgbClr val="FFFFFF"/>
              </a:buClr>
              <a:buNone/>
            </a:pPr>
            <a:r>
              <a:rPr lang="en-US" sz="2000" dirty="0" smtClean="0"/>
              <a:t>	**Demographers also study properties that affect 	population growth, such as economics and social 	structure.</a:t>
            </a:r>
          </a:p>
        </p:txBody>
      </p:sp>
      <p:sp>
        <p:nvSpPr>
          <p:cNvPr id="6147" name="Rectangle 10"/>
          <p:cNvSpPr>
            <a:spLocks noGrp="1" noChangeArrowheads="1"/>
          </p:cNvSpPr>
          <p:nvPr>
            <p:ph type="title"/>
          </p:nvPr>
        </p:nvSpPr>
        <p:spPr>
          <a:xfrm>
            <a:off x="685800" y="457200"/>
            <a:ext cx="7024744" cy="1143000"/>
          </a:xfrm>
        </p:spPr>
        <p:txBody>
          <a:bodyPr>
            <a:normAutofit fontScale="90000"/>
          </a:bodyPr>
          <a:lstStyle/>
          <a:p>
            <a:pPr eaLnBrk="1" hangingPunct="1"/>
            <a:r>
              <a:rPr lang="en-US" dirty="0" smtClean="0"/>
              <a:t>Studying Human Populations</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95800"/>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460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627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62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62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78"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609600" y="381000"/>
            <a:ext cx="7024744" cy="1143000"/>
          </a:xfrm>
          <a:noFill/>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pPr eaLnBrk="1" hangingPunct="1"/>
            <a:r>
              <a:rPr lang="en-US" dirty="0" smtClean="0"/>
              <a:t>Studying Human Populations</a:t>
            </a:r>
            <a:endParaRPr lang="en-US" b="0" dirty="0" smtClean="0"/>
          </a:p>
        </p:txBody>
      </p:sp>
      <p:sp>
        <p:nvSpPr>
          <p:cNvPr id="1208326" name="Rectangle 6"/>
          <p:cNvSpPr>
            <a:spLocks noGrp="1" noChangeArrowheads="1"/>
          </p:cNvSpPr>
          <p:nvPr>
            <p:ph type="body" idx="1"/>
          </p:nvPr>
        </p:nvSpPr>
        <p:spPr>
          <a:xfrm>
            <a:off x="428625" y="14986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eaLnBrk="1" hangingPunct="1">
              <a:buClr>
                <a:srgbClr val="FFFFFF"/>
              </a:buClr>
              <a:buNone/>
            </a:pPr>
            <a:r>
              <a:rPr lang="en-US" dirty="0" smtClean="0"/>
              <a:t>**Countries with similar population trends are often grouped into two general categories:</a:t>
            </a:r>
          </a:p>
          <a:p>
            <a:pPr marL="68580" indent="0" eaLnBrk="1" hangingPunct="1">
              <a:buClr>
                <a:srgbClr val="FFFFFF"/>
              </a:buClr>
              <a:buNone/>
            </a:pPr>
            <a:endParaRPr lang="en-US" dirty="0" smtClean="0"/>
          </a:p>
          <a:p>
            <a:pPr eaLnBrk="1" hangingPunct="1">
              <a:buClr>
                <a:srgbClr val="FFFFFF"/>
              </a:buClr>
            </a:pPr>
            <a:r>
              <a:rPr lang="en-US" sz="2000" dirty="0" smtClean="0"/>
              <a:t>1. Developed countries have higher average incomes, slower population growth, diverse industrial economies, and stronger social support systems.</a:t>
            </a:r>
          </a:p>
          <a:p>
            <a:pPr eaLnBrk="1" hangingPunct="1">
              <a:buClr>
                <a:srgbClr val="FFFFFF"/>
              </a:buClr>
            </a:pPr>
            <a:endParaRPr lang="en-US" sz="2000" dirty="0" smtClean="0"/>
          </a:p>
          <a:p>
            <a:pPr eaLnBrk="1" hangingPunct="1">
              <a:buClr>
                <a:srgbClr val="FFFFFF"/>
              </a:buClr>
            </a:pPr>
            <a:r>
              <a:rPr lang="en-US" sz="2000" dirty="0" smtClean="0"/>
              <a:t>2. Developing countries have lower average incomes, simple and agriculture-based economics, and rapid population growth.</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00600"/>
            <a:ext cx="1287743"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705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Autotrophs/Producers</a:t>
            </a:r>
            <a:endParaRPr lang="en-US" dirty="0"/>
          </a:p>
        </p:txBody>
      </p:sp>
      <p:sp>
        <p:nvSpPr>
          <p:cNvPr id="3" name="Content Placeholder 2"/>
          <p:cNvSpPr>
            <a:spLocks noGrp="1"/>
          </p:cNvSpPr>
          <p:nvPr>
            <p:ph sz="quarter" idx="13"/>
          </p:nvPr>
        </p:nvSpPr>
        <p:spPr/>
        <p:txBody>
          <a:bodyPr/>
          <a:lstStyle/>
          <a:p>
            <a:r>
              <a:rPr lang="en-US" dirty="0" smtClean="0"/>
              <a:t>Most common autotrophs get their energy from the </a:t>
            </a:r>
            <a:r>
              <a:rPr lang="en-US" b="1" u="sng" dirty="0" smtClean="0"/>
              <a:t>Sun.</a:t>
            </a:r>
          </a:p>
          <a:p>
            <a:pPr lvl="1"/>
            <a:r>
              <a:rPr lang="en-US" dirty="0" smtClean="0"/>
              <a:t>Energy from the Sun is obtained in Photosynthesis. </a:t>
            </a:r>
            <a:endParaRPr lang="en-US" dirty="0"/>
          </a:p>
        </p:txBody>
      </p:sp>
      <p:sp>
        <p:nvSpPr>
          <p:cNvPr id="4" name="Content Placeholder 3"/>
          <p:cNvSpPr>
            <a:spLocks noGrp="1"/>
          </p:cNvSpPr>
          <p:nvPr>
            <p:ph sz="quarter" idx="14"/>
          </p:nvPr>
        </p:nvSpPr>
        <p:spPr/>
        <p:txBody>
          <a:bodyPr>
            <a:normAutofit/>
          </a:bodyPr>
          <a:lstStyle/>
          <a:p>
            <a:r>
              <a:rPr lang="en-US" b="1" u="sng" dirty="0" smtClean="0"/>
              <a:t>Photosynthesis</a:t>
            </a:r>
            <a:r>
              <a:rPr lang="en-US" dirty="0" smtClean="0"/>
              <a:t> = Use light from the Sun to power chemical reactions to turn CO</a:t>
            </a:r>
            <a:r>
              <a:rPr lang="en-US" baseline="-25000" dirty="0" smtClean="0"/>
              <a:t>2 </a:t>
            </a:r>
            <a:r>
              <a:rPr lang="en-US" dirty="0" smtClean="0"/>
              <a:t>and H</a:t>
            </a:r>
            <a:r>
              <a:rPr lang="en-US" baseline="-25000" dirty="0" smtClean="0"/>
              <a:t>2</a:t>
            </a:r>
            <a:r>
              <a:rPr lang="en-US" dirty="0" smtClean="0"/>
              <a:t>O to make sugars.</a:t>
            </a:r>
          </a:p>
          <a:p>
            <a:pPr lvl="1"/>
            <a:r>
              <a:rPr lang="en-US" dirty="0"/>
              <a:t>A</a:t>
            </a:r>
            <a:r>
              <a:rPr lang="en-US" dirty="0" smtClean="0"/>
              <a:t>dds </a:t>
            </a:r>
            <a:r>
              <a:rPr lang="en-US" b="1" u="sng" dirty="0" smtClean="0"/>
              <a:t>oxygen</a:t>
            </a:r>
            <a:r>
              <a:rPr lang="en-US" dirty="0" smtClean="0"/>
              <a:t> to the atmosphere.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768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813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0374" name="Rectangle 6"/>
          <p:cNvSpPr>
            <a:spLocks noGrp="1" noChangeArrowheads="1"/>
          </p:cNvSpPr>
          <p:nvPr>
            <p:ph type="body" idx="1"/>
          </p:nvPr>
        </p:nvSpPr>
        <p:spPr>
          <a:xfrm>
            <a:off x="428625" y="14986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eaLnBrk="1" hangingPunct="1">
              <a:buClr>
                <a:srgbClr val="FFFFFF"/>
              </a:buClr>
              <a:buNone/>
            </a:pPr>
            <a:r>
              <a:rPr lang="en-US" dirty="0" smtClean="0"/>
              <a:t>**The human population underwent exponential growth in the 1800s, meaning that the population growth rates increased during each decade.</a:t>
            </a:r>
          </a:p>
          <a:p>
            <a:pPr eaLnBrk="1" hangingPunct="1">
              <a:buClr>
                <a:srgbClr val="FFFFFF"/>
              </a:buClr>
            </a:pPr>
            <a:endParaRPr lang="en-US" dirty="0" smtClean="0"/>
          </a:p>
          <a:p>
            <a:pPr marL="68580" indent="0" eaLnBrk="1" hangingPunct="1">
              <a:buClr>
                <a:srgbClr val="FFFFFF"/>
              </a:buClr>
              <a:buNone/>
            </a:pPr>
            <a:r>
              <a:rPr lang="en-US" dirty="0" smtClean="0"/>
              <a:t>**These increases were mostly due to increases in food production and improvements in hygiene that came with the industrial and scientific revolution.</a:t>
            </a:r>
          </a:p>
          <a:p>
            <a:pPr eaLnBrk="1" hangingPunct="1">
              <a:buClr>
                <a:srgbClr val="FFFFFF"/>
              </a:buClr>
            </a:pPr>
            <a:endParaRPr lang="en-US" dirty="0" smtClean="0"/>
          </a:p>
          <a:p>
            <a:pPr marL="68580" indent="0" eaLnBrk="1" hangingPunct="1">
              <a:buClr>
                <a:srgbClr val="FFFFFF"/>
              </a:buClr>
              <a:buNone/>
            </a:pPr>
            <a:r>
              <a:rPr lang="en-US" dirty="0" smtClean="0"/>
              <a:t>**However, it is unlikely that the Earth can sustain this growth for much longer.</a:t>
            </a:r>
          </a:p>
        </p:txBody>
      </p:sp>
      <p:sp>
        <p:nvSpPr>
          <p:cNvPr id="8195" name="Rectangle 9"/>
          <p:cNvSpPr>
            <a:spLocks noGrp="1" noChangeArrowheads="1"/>
          </p:cNvSpPr>
          <p:nvPr>
            <p:ph type="title"/>
          </p:nvPr>
        </p:nvSpPr>
        <p:spPr>
          <a:xfrm>
            <a:off x="685800" y="533400"/>
            <a:ext cx="7024744" cy="1143000"/>
          </a:xfrm>
        </p:spPr>
        <p:txBody>
          <a:bodyPr>
            <a:normAutofit fontScale="90000"/>
          </a:bodyPr>
          <a:lstStyle/>
          <a:p>
            <a:pPr eaLnBrk="1" hangingPunct="1"/>
            <a:r>
              <a:rPr lang="en-US" dirty="0" smtClean="0"/>
              <a:t>The Human Population Over Time</a:t>
            </a:r>
          </a:p>
        </p:txBody>
      </p:sp>
    </p:spTree>
    <p:extLst>
      <p:ext uri="{BB962C8B-B14F-4D97-AF65-F5344CB8AC3E}">
        <p14:creationId xmlns:p14="http://schemas.microsoft.com/office/powerpoint/2010/main" val="3024690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03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03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03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4"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914400" y="381000"/>
            <a:ext cx="7024744" cy="1143000"/>
          </a:xfrm>
          <a:noFill/>
        </p:spPr>
        <p:txBody>
          <a:bodyPr/>
          <a:lstStyle/>
          <a:p>
            <a:pPr eaLnBrk="1" hangingPunct="1"/>
            <a:r>
              <a:rPr lang="en-US" dirty="0" smtClean="0"/>
              <a:t>World Population Over Time</a:t>
            </a:r>
          </a:p>
        </p:txBody>
      </p:sp>
      <p:pic>
        <p:nvPicPr>
          <p:cNvPr id="9219" name="Picture 8" descr="09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685925"/>
            <a:ext cx="8148637"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9368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762000" y="381000"/>
            <a:ext cx="7024744" cy="11430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dirty="0" smtClean="0"/>
              <a:t>Declining Death Rates</a:t>
            </a:r>
            <a:endParaRPr lang="en-US" b="0" dirty="0" smtClean="0"/>
          </a:p>
        </p:txBody>
      </p:sp>
      <p:sp>
        <p:nvSpPr>
          <p:cNvPr id="1236998" name="Rectangle 6"/>
          <p:cNvSpPr>
            <a:spLocks noGrp="1" noChangeArrowheads="1"/>
          </p:cNvSpPr>
          <p:nvPr>
            <p:ph type="body" idx="1"/>
          </p:nvPr>
        </p:nvSpPr>
        <p:spPr>
          <a:xfrm>
            <a:off x="428625" y="14986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eaLnBrk="1" hangingPunct="1">
              <a:buClr>
                <a:srgbClr val="FFFFFF"/>
              </a:buClr>
              <a:buNone/>
            </a:pPr>
            <a:r>
              <a:rPr lang="en-US" dirty="0" smtClean="0"/>
              <a:t>**The dramatic increase in Earth’s human population in the last 200 years has happened because death rates have declined more rapidly than birth rates.</a:t>
            </a:r>
          </a:p>
          <a:p>
            <a:pPr marL="68580" indent="0" eaLnBrk="1" hangingPunct="1">
              <a:buClr>
                <a:srgbClr val="FFFFFF"/>
              </a:buClr>
              <a:buNone/>
            </a:pPr>
            <a:endParaRPr lang="en-US" dirty="0" smtClean="0"/>
          </a:p>
          <a:p>
            <a:pPr marL="68580" indent="0" eaLnBrk="1" hangingPunct="1">
              <a:buClr>
                <a:srgbClr val="FFFFFF"/>
              </a:buClr>
              <a:buNone/>
            </a:pPr>
            <a:r>
              <a:rPr lang="en-US" dirty="0" smtClean="0"/>
              <a:t>**Death rates have declined mainly because more people now have access to adequate food, clean water, and safe sewage disposal.</a:t>
            </a:r>
          </a:p>
          <a:p>
            <a:pPr marL="68580" indent="0" eaLnBrk="1" hangingPunct="1">
              <a:buClr>
                <a:srgbClr val="FFFFFF"/>
              </a:buClr>
              <a:buNone/>
            </a:pPr>
            <a:endParaRPr lang="en-US" dirty="0" smtClean="0"/>
          </a:p>
          <a:p>
            <a:pPr marL="68580" indent="0" eaLnBrk="1" hangingPunct="1">
              <a:buClr>
                <a:srgbClr val="FFFFFF"/>
              </a:buClr>
              <a:buNone/>
            </a:pPr>
            <a:r>
              <a:rPr lang="en-US" dirty="0" smtClean="0"/>
              <a:t>**The discovery of vaccines in the 20th century also contributed to the declining death rates.</a:t>
            </a:r>
          </a:p>
        </p:txBody>
      </p:sp>
    </p:spTree>
    <p:extLst>
      <p:ext uri="{BB962C8B-B14F-4D97-AF65-F5344CB8AC3E}">
        <p14:creationId xmlns:p14="http://schemas.microsoft.com/office/powerpoint/2010/main" val="2362790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69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69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69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dn.mothering.com/2/2a/2ad8da89_FXGd7.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9170988"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655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685800" y="381000"/>
            <a:ext cx="7024744" cy="11430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dirty="0" smtClean="0"/>
              <a:t>Life Expectancy</a:t>
            </a:r>
            <a:endParaRPr lang="en-US" b="0" dirty="0" smtClean="0"/>
          </a:p>
        </p:txBody>
      </p:sp>
      <p:sp>
        <p:nvSpPr>
          <p:cNvPr id="1239046" name="Rectangle 6"/>
          <p:cNvSpPr>
            <a:spLocks noGrp="1" noChangeArrowheads="1"/>
          </p:cNvSpPr>
          <p:nvPr>
            <p:ph type="body" idx="1"/>
          </p:nvPr>
        </p:nvSpPr>
        <p:spPr>
          <a:xfrm>
            <a:off x="428625" y="14986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eaLnBrk="1" hangingPunct="1">
              <a:buClr>
                <a:srgbClr val="FFFFFF"/>
              </a:buClr>
              <a:buNone/>
            </a:pPr>
            <a:r>
              <a:rPr lang="en-US" b="1" dirty="0" smtClean="0">
                <a:solidFill>
                  <a:schemeClr val="tx1"/>
                </a:solidFill>
              </a:rPr>
              <a:t>*Life expectancy </a:t>
            </a:r>
            <a:r>
              <a:rPr lang="en-US" dirty="0" smtClean="0"/>
              <a:t>= the average length of time that an individual is expected to live.</a:t>
            </a:r>
          </a:p>
          <a:p>
            <a:pPr eaLnBrk="1" hangingPunct="1">
              <a:buClr>
                <a:srgbClr val="FFFFFF"/>
              </a:buClr>
            </a:pPr>
            <a:r>
              <a:rPr lang="en-US" dirty="0" smtClean="0"/>
              <a:t>**Life expectancy is most affected by infant mortality, the death rate of infants less than a year old.</a:t>
            </a:r>
          </a:p>
          <a:p>
            <a:pPr eaLnBrk="1" hangingPunct="1">
              <a:buClr>
                <a:srgbClr val="FFFFFF"/>
              </a:buClr>
            </a:pPr>
            <a:r>
              <a:rPr lang="en-US" dirty="0" smtClean="0"/>
              <a:t>**Expensive medical care is not needed to prevent infant deaths. Infant health is more affected by the parents’ access to education, food, fuel, and clean water.</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800600"/>
            <a:ext cx="29241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79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46"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685800" y="457200"/>
            <a:ext cx="7024744" cy="11430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dirty="0" smtClean="0"/>
              <a:t>Life Expectancy</a:t>
            </a:r>
            <a:endParaRPr lang="en-US" b="0" dirty="0" smtClean="0"/>
          </a:p>
        </p:txBody>
      </p:sp>
      <p:sp>
        <p:nvSpPr>
          <p:cNvPr id="1241098" name="Rectangle 10"/>
          <p:cNvSpPr>
            <a:spLocks noGrp="1" noChangeArrowheads="1"/>
          </p:cNvSpPr>
          <p:nvPr>
            <p:ph type="body" idx="1"/>
          </p:nvPr>
        </p:nvSpPr>
        <p:spPr>
          <a:xfrm>
            <a:off x="428625" y="1498600"/>
            <a:ext cx="4114800" cy="4343400"/>
          </a:xfrm>
          <a:noFill/>
        </p:spPr>
        <p:txBody>
          <a:bodyPr/>
          <a:lstStyle/>
          <a:p>
            <a:pPr marL="68580" indent="0" eaLnBrk="1" hangingPunct="1">
              <a:buClr>
                <a:srgbClr val="FFFFFF"/>
              </a:buClr>
              <a:buNone/>
            </a:pPr>
            <a:r>
              <a:rPr lang="en-US" dirty="0" smtClean="0"/>
              <a:t>**The graph shows that average life expectancy worldwide has increased to more than 67 years old. </a:t>
            </a:r>
          </a:p>
          <a:p>
            <a:pPr marL="68580" indent="0" eaLnBrk="1" hangingPunct="1">
              <a:buClr>
                <a:srgbClr val="FFFFFF"/>
              </a:buClr>
              <a:buNone/>
            </a:pPr>
            <a:r>
              <a:rPr lang="en-US" dirty="0" smtClean="0"/>
              <a:t>**But, new threats, such as tuberculosis and AIDS are arising as populations become denser.</a:t>
            </a:r>
          </a:p>
          <a:p>
            <a:pPr eaLnBrk="1" hangingPunct="1">
              <a:buClr>
                <a:srgbClr val="FFFFFF"/>
              </a:buClr>
            </a:pPr>
            <a:endParaRPr lang="en-US" dirty="0" smtClean="0"/>
          </a:p>
        </p:txBody>
      </p:sp>
      <p:pic>
        <p:nvPicPr>
          <p:cNvPr id="1241100" name="Picture 12" descr="09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913" y="1752600"/>
            <a:ext cx="35194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025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1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1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1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130425"/>
            <a:ext cx="5659438" cy="43751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0963" name="Rectangle 3"/>
          <p:cNvSpPr>
            <a:spLocks noGrp="1" noChangeArrowheads="1"/>
          </p:cNvSpPr>
          <p:nvPr>
            <p:ph type="title"/>
          </p:nvPr>
        </p:nvSpPr>
        <p:spPr>
          <a:xfrm>
            <a:off x="4953000" y="228600"/>
            <a:ext cx="3455988" cy="590550"/>
          </a:xfrm>
        </p:spPr>
        <p:txBody>
          <a:bodyPr rtlCol="0">
            <a:normAutofit/>
          </a:bodyPr>
          <a:lstStyle/>
          <a:p>
            <a:pPr eaLnBrk="1" fontAlgn="auto" hangingPunct="1">
              <a:spcAft>
                <a:spcPts val="0"/>
              </a:spcAft>
              <a:defRPr/>
            </a:pPr>
            <a:r>
              <a:rPr lang="en-US" sz="2800" b="1" dirty="0" smtClean="0">
                <a:effectLst>
                  <a:outerShdw blurRad="38100" dist="38100" dir="2700000" algn="tl">
                    <a:srgbClr val="000000"/>
                  </a:outerShdw>
                </a:effectLst>
              </a:rPr>
              <a:t>Population</a:t>
            </a:r>
            <a:r>
              <a:rPr lang="en-US" sz="2800" b="1" dirty="0" smtClean="0"/>
              <a:t> Growth</a:t>
            </a:r>
          </a:p>
        </p:txBody>
      </p:sp>
      <p:sp>
        <p:nvSpPr>
          <p:cNvPr id="5124" name="Rectangle 4"/>
          <p:cNvSpPr>
            <a:spLocks noChangeArrowheads="1"/>
          </p:cNvSpPr>
          <p:nvPr/>
        </p:nvSpPr>
        <p:spPr bwMode="auto">
          <a:xfrm>
            <a:off x="7667625" y="6215063"/>
            <a:ext cx="125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en-US" sz="1400" b="1"/>
              <a:t>Fig. 1-4, p. 8</a:t>
            </a:r>
          </a:p>
        </p:txBody>
      </p:sp>
      <p:sp>
        <p:nvSpPr>
          <p:cNvPr id="5125" name="Text Box 5"/>
          <p:cNvSpPr txBox="1">
            <a:spLocks noChangeArrowheads="1"/>
          </p:cNvSpPr>
          <p:nvPr/>
        </p:nvSpPr>
        <p:spPr bwMode="auto">
          <a:xfrm>
            <a:off x="533400" y="609600"/>
            <a:ext cx="363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solidFill>
                  <a:srgbClr val="FFFF00"/>
                </a:solidFill>
                <a:hlinkClick r:id="rId3" action="ppaction://hlinkfile"/>
              </a:rPr>
              <a:t>Who is Overpopulated?</a:t>
            </a:r>
            <a:endParaRPr lang="en-US" sz="2400" b="1" dirty="0">
              <a:solidFill>
                <a:srgbClr val="FFFF00"/>
              </a:solidFill>
            </a:endParaRPr>
          </a:p>
        </p:txBody>
      </p:sp>
      <p:sp>
        <p:nvSpPr>
          <p:cNvPr id="40966" name="Text Box 6"/>
          <p:cNvSpPr txBox="1">
            <a:spLocks noChangeArrowheads="1"/>
          </p:cNvSpPr>
          <p:nvPr/>
        </p:nvSpPr>
        <p:spPr bwMode="auto">
          <a:xfrm>
            <a:off x="6070600" y="1168400"/>
            <a:ext cx="2420938" cy="831850"/>
          </a:xfrm>
          <a:prstGeom prst="rect">
            <a:avLst/>
          </a:prstGeom>
          <a:noFill/>
          <a:ln w="9525">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000000"/>
                  </a:outerShdw>
                </a:effectLst>
              </a:rPr>
              <a:t>Are we living Sustainably?</a:t>
            </a:r>
          </a:p>
        </p:txBody>
      </p:sp>
      <p:sp>
        <p:nvSpPr>
          <p:cNvPr id="40968" name="Text Box 8"/>
          <p:cNvSpPr txBox="1">
            <a:spLocks noChangeArrowheads="1"/>
          </p:cNvSpPr>
          <p:nvPr/>
        </p:nvSpPr>
        <p:spPr bwMode="auto">
          <a:xfrm>
            <a:off x="430213" y="1146175"/>
            <a:ext cx="4437062" cy="1187450"/>
          </a:xfrm>
          <a:prstGeom prst="rect">
            <a:avLst/>
          </a:prstGeom>
          <a:noFill/>
          <a:ln w="9525">
            <a:noFill/>
            <a:miter lim="800000"/>
            <a:headEnd/>
            <a:tailEnd/>
          </a:ln>
          <a:effectLst/>
        </p:spPr>
        <p:txBody>
          <a:bodyPr>
            <a:spAutoFit/>
          </a:bodyPr>
          <a:lstStyle/>
          <a:p>
            <a:pPr eaLnBrk="0" hangingPunct="0">
              <a:spcBef>
                <a:spcPct val="50000"/>
              </a:spcBef>
              <a:defRPr/>
            </a:pPr>
            <a:r>
              <a:rPr lang="en-US" sz="2400" b="1" i="1" dirty="0">
                <a:solidFill>
                  <a:srgbClr val="66FFFF"/>
                </a:solidFill>
                <a:effectLst>
                  <a:outerShdw blurRad="38100" dist="38100" dir="2700000" algn="tl">
                    <a:srgbClr val="000000"/>
                  </a:outerShdw>
                </a:effectLst>
              </a:rPr>
              <a:t>Is the problem we face population size or resource use?</a:t>
            </a:r>
          </a:p>
        </p:txBody>
      </p:sp>
    </p:spTree>
    <p:extLst>
      <p:ext uri="{BB962C8B-B14F-4D97-AF65-F5344CB8AC3E}">
        <p14:creationId xmlns:p14="http://schemas.microsoft.com/office/powerpoint/2010/main" val="423234159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7477" name="Rectangle 5"/>
          <p:cNvSpPr>
            <a:spLocks noGrp="1" noChangeArrowheads="1"/>
          </p:cNvSpPr>
          <p:nvPr>
            <p:ph type="title"/>
          </p:nvPr>
        </p:nvSpPr>
        <p:spPr>
          <a:xfrm>
            <a:off x="609600" y="3810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Problems of Rapid Growth</a:t>
            </a:r>
            <a:endParaRPr lang="en-US" b="0" dirty="0"/>
          </a:p>
        </p:txBody>
      </p:sp>
      <p:sp>
        <p:nvSpPr>
          <p:cNvPr id="1257478"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A rapidly growing population can use resources faster than the environment can renew them, unless resources come from elsewhere.</a:t>
            </a:r>
          </a:p>
          <a:p>
            <a:pPr>
              <a:buClr>
                <a:srgbClr val="FFFFFF"/>
              </a:buClr>
            </a:pPr>
            <a:r>
              <a:rPr lang="en-US" dirty="0"/>
              <a:t>Standards of living decline when wood is removed from local forests faster that it can grow back, or when wastes overwhelm local water sources.</a:t>
            </a:r>
          </a:p>
          <a:p>
            <a:pPr>
              <a:buClr>
                <a:srgbClr val="FFFFFF"/>
              </a:buClr>
            </a:pPr>
            <a:r>
              <a:rPr lang="en-US" dirty="0"/>
              <a:t>Symptoms of overwhelming populations include suburban sprawl, polluted rivers, barren land, inadequate housing, and overcrowded schools.</a:t>
            </a:r>
          </a:p>
        </p:txBody>
      </p:sp>
    </p:spTree>
    <p:extLst>
      <p:ext uri="{BB962C8B-B14F-4D97-AF65-F5344CB8AC3E}">
        <p14:creationId xmlns:p14="http://schemas.microsoft.com/office/powerpoint/2010/main" val="3480065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74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74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74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78"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3621" name="Rectangle 5"/>
          <p:cNvSpPr>
            <a:spLocks noGrp="1" noChangeArrowheads="1"/>
          </p:cNvSpPr>
          <p:nvPr>
            <p:ph type="title"/>
          </p:nvPr>
        </p:nvSpPr>
        <p:spPr>
          <a:xfrm>
            <a:off x="762000" y="4572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Unsafe Water</a:t>
            </a:r>
            <a:endParaRPr lang="en-US" b="0" dirty="0"/>
          </a:p>
        </p:txBody>
      </p:sp>
      <p:sp>
        <p:nvSpPr>
          <p:cNvPr id="1263622"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In places that lack infrastructure, the local water supply may be used not only for drinking and washing but also for sewage disposal.</a:t>
            </a:r>
          </a:p>
          <a:p>
            <a:pPr>
              <a:buClr>
                <a:srgbClr val="FFFFFF"/>
              </a:buClr>
            </a:pPr>
            <a:r>
              <a:rPr lang="en-US" dirty="0"/>
              <a:t>As a result, the water supply becomes a breeding ground for organisms that can cause diseases such as dysentery, typhoid, and cholera.</a:t>
            </a:r>
          </a:p>
          <a:p>
            <a:pPr>
              <a:buClr>
                <a:srgbClr val="FFFFFF"/>
              </a:buClr>
            </a:pPr>
            <a:r>
              <a:rPr lang="en-US" dirty="0"/>
              <a:t>Many cities have populations that are doubling every 15 years, and water systems cannot be expanded fast enough to keep up with this growth.</a:t>
            </a:r>
          </a:p>
        </p:txBody>
      </p:sp>
    </p:spTree>
    <p:extLst>
      <p:ext uri="{BB962C8B-B14F-4D97-AF65-F5344CB8AC3E}">
        <p14:creationId xmlns:p14="http://schemas.microsoft.com/office/powerpoint/2010/main" val="34913570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36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36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p:nvPr>
        </p:nvSpPr>
        <p:spPr/>
        <p:txBody>
          <a:bodyPr/>
          <a:lstStyle/>
          <a:p>
            <a:endParaRPr lang="en-US" dirty="0"/>
          </a:p>
        </p:txBody>
      </p:sp>
      <p:sp>
        <p:nvSpPr>
          <p:cNvPr id="1351683" name="Rectangle 3"/>
          <p:cNvSpPr>
            <a:spLocks noGrp="1" noChangeArrowheads="1"/>
          </p:cNvSpPr>
          <p:nvPr>
            <p:ph type="body" idx="1"/>
          </p:nvPr>
        </p:nvSpPr>
        <p:spPr/>
        <p:txBody>
          <a:bodyPr/>
          <a:lstStyle/>
          <a:p>
            <a:endParaRPr lang="en-US"/>
          </a:p>
        </p:txBody>
      </p:sp>
      <p:pic>
        <p:nvPicPr>
          <p:cNvPr id="1351687" name="Picture 7" descr="Access to safe drinking water (map/graphic/illustr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4900"/>
            <a:ext cx="9144000"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3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4"/>
            <a:ext cx="7696200" cy="1143000"/>
          </a:xfrm>
        </p:spPr>
        <p:txBody>
          <a:bodyPr>
            <a:normAutofit fontScale="90000"/>
          </a:bodyPr>
          <a:lstStyle/>
          <a:p>
            <a:r>
              <a:rPr lang="en-US" dirty="0" smtClean="0"/>
              <a:t>What organisms are Autotrophs?</a:t>
            </a:r>
            <a:endParaRPr lang="en-US" dirty="0"/>
          </a:p>
        </p:txBody>
      </p:sp>
      <p:sp>
        <p:nvSpPr>
          <p:cNvPr id="3" name="Content Placeholder 2"/>
          <p:cNvSpPr>
            <a:spLocks noGrp="1"/>
          </p:cNvSpPr>
          <p:nvPr>
            <p:ph idx="1"/>
          </p:nvPr>
        </p:nvSpPr>
        <p:spPr/>
        <p:txBody>
          <a:bodyPr/>
          <a:lstStyle/>
          <a:p>
            <a:r>
              <a:rPr lang="en-US" dirty="0" smtClean="0"/>
              <a:t>On Land </a:t>
            </a:r>
            <a:r>
              <a:rPr lang="en-US" b="1" u="sng" dirty="0" smtClean="0"/>
              <a:t>plants</a:t>
            </a:r>
            <a:r>
              <a:rPr lang="en-US" dirty="0" smtClean="0"/>
              <a:t> are the main producers</a:t>
            </a:r>
          </a:p>
          <a:p>
            <a:r>
              <a:rPr lang="en-US" dirty="0" smtClean="0"/>
              <a:t>Under water</a:t>
            </a:r>
          </a:p>
          <a:p>
            <a:pPr lvl="1"/>
            <a:r>
              <a:rPr lang="en-US" dirty="0" smtClean="0"/>
              <a:t>Freshwater = </a:t>
            </a:r>
            <a:r>
              <a:rPr lang="en-US" b="1" u="sng" dirty="0" smtClean="0"/>
              <a:t>Algae</a:t>
            </a:r>
          </a:p>
          <a:p>
            <a:pPr lvl="1"/>
            <a:r>
              <a:rPr lang="en-US" dirty="0" smtClean="0"/>
              <a:t>Salt Water = </a:t>
            </a:r>
            <a:r>
              <a:rPr lang="en-US" b="1" u="sng" dirty="0" smtClean="0"/>
              <a:t>Cyanobacteria</a:t>
            </a:r>
          </a:p>
          <a:p>
            <a:pPr lvl="2"/>
            <a:r>
              <a:rPr lang="en-US" dirty="0" smtClean="0"/>
              <a:t>Bacteria that gets its energy from photosynthesis </a:t>
            </a:r>
          </a:p>
          <a:p>
            <a:pPr lvl="2"/>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196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357" y="47244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895600"/>
            <a:ext cx="1820169" cy="136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295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p:txBody>
          <a:bodyPr/>
          <a:lstStyle/>
          <a:p>
            <a:endParaRPr lang="en-US" dirty="0"/>
          </a:p>
        </p:txBody>
      </p:sp>
      <p:sp>
        <p:nvSpPr>
          <p:cNvPr id="1350659" name="Rectangle 3"/>
          <p:cNvSpPr>
            <a:spLocks noGrp="1" noChangeArrowheads="1"/>
          </p:cNvSpPr>
          <p:nvPr>
            <p:ph type="body" idx="1"/>
          </p:nvPr>
        </p:nvSpPr>
        <p:spPr/>
        <p:txBody>
          <a:bodyPr/>
          <a:lstStyle/>
          <a:p>
            <a:endParaRPr lang="en-US"/>
          </a:p>
        </p:txBody>
      </p:sp>
      <p:pic>
        <p:nvPicPr>
          <p:cNvPr id="1350661" name="Picture 5" descr="lifestr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0"/>
            <a:ext cx="4821237" cy="3425825"/>
          </a:xfrm>
          <a:prstGeom prst="rect">
            <a:avLst/>
          </a:prstGeom>
          <a:noFill/>
          <a:extLst>
            <a:ext uri="{909E8E84-426E-40DD-AFC4-6F175D3DCCD1}">
              <a14:hiddenFill xmlns:a14="http://schemas.microsoft.com/office/drawing/2010/main">
                <a:solidFill>
                  <a:srgbClr val="FFFFFF"/>
                </a:solidFill>
              </a14:hiddenFill>
            </a:ext>
          </a:extLst>
        </p:spPr>
      </p:pic>
      <p:pic>
        <p:nvPicPr>
          <p:cNvPr id="1350663" name="Picture 7" descr="1205080938_M_Guinea+worm_jar_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763" y="1363663"/>
            <a:ext cx="33337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350665" name="Picture 9" descr="147271-guinea-worm-5-tamale-gh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286125"/>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8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5669" name="Rectangle 5"/>
          <p:cNvSpPr>
            <a:spLocks noGrp="1" noChangeArrowheads="1"/>
          </p:cNvSpPr>
          <p:nvPr>
            <p:ph type="title"/>
          </p:nvPr>
        </p:nvSpPr>
        <p:spPr>
          <a:xfrm>
            <a:off x="609600" y="4572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Impacts on Land</a:t>
            </a:r>
            <a:endParaRPr lang="en-US" b="0">
              <a:solidFill>
                <a:schemeClr val="bg1"/>
              </a:solidFill>
            </a:endParaRPr>
          </a:p>
        </p:txBody>
      </p:sp>
      <p:sp>
        <p:nvSpPr>
          <p:cNvPr id="1265670"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**Growing </a:t>
            </a:r>
            <a:r>
              <a:rPr lang="en-US" dirty="0"/>
              <a:t>populations may have a shortage of arable land.</a:t>
            </a:r>
          </a:p>
          <a:p>
            <a:pPr>
              <a:buClr>
                <a:srgbClr val="FFFFFF"/>
              </a:buClr>
            </a:pPr>
            <a:r>
              <a:rPr lang="en-US" b="1" dirty="0" smtClean="0">
                <a:solidFill>
                  <a:schemeClr val="tx1"/>
                </a:solidFill>
              </a:rPr>
              <a:t>**Arable </a:t>
            </a:r>
            <a:r>
              <a:rPr lang="en-US" b="1" dirty="0">
                <a:solidFill>
                  <a:schemeClr val="tx1"/>
                </a:solidFill>
              </a:rPr>
              <a:t>land</a:t>
            </a:r>
            <a:r>
              <a:rPr lang="en-US" dirty="0"/>
              <a:t> =</a:t>
            </a:r>
            <a:r>
              <a:rPr lang="en-US" dirty="0" smtClean="0"/>
              <a:t> </a:t>
            </a:r>
            <a:r>
              <a:rPr lang="en-US" dirty="0"/>
              <a:t>farmland that can be used to grow crops.</a:t>
            </a:r>
          </a:p>
          <a:p>
            <a:pPr>
              <a:buClr>
                <a:srgbClr val="FFFFFF"/>
              </a:buClr>
            </a:pPr>
            <a:endParaRPr lang="en-US" dirty="0" smtClean="0"/>
          </a:p>
          <a:p>
            <a:pPr marL="68580" indent="0">
              <a:buClr>
                <a:srgbClr val="FFFFFF"/>
              </a:buClr>
              <a:buNone/>
            </a:pPr>
            <a:r>
              <a:rPr lang="en-US" dirty="0" smtClean="0"/>
              <a:t>**Growing </a:t>
            </a:r>
            <a:r>
              <a:rPr lang="en-US" dirty="0"/>
              <a:t>populations also make trade-offs between competing uses for land such as agriculture, housing, or natural habitats.</a:t>
            </a:r>
          </a:p>
          <a:p>
            <a:pPr>
              <a:buClr>
                <a:srgbClr val="FFFFFF"/>
              </a:buClr>
            </a:pPr>
            <a:endParaRPr lang="en-US"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460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567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567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567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56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70"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7717" name="Rectangle 5"/>
          <p:cNvSpPr>
            <a:spLocks noGrp="1" noChangeArrowheads="1"/>
          </p:cNvSpPr>
          <p:nvPr>
            <p:ph type="title"/>
          </p:nvPr>
        </p:nvSpPr>
        <p:spPr>
          <a:xfrm>
            <a:off x="609600" y="4572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Impacts on Land</a:t>
            </a:r>
            <a:endParaRPr lang="en-US" b="0" dirty="0"/>
          </a:p>
        </p:txBody>
      </p:sp>
      <p:sp>
        <p:nvSpPr>
          <p:cNvPr id="1267718" name="Rectangle 6"/>
          <p:cNvSpPr>
            <a:spLocks noGrp="1" noChangeArrowheads="1"/>
          </p:cNvSpPr>
          <p:nvPr>
            <p:ph type="body" idx="1"/>
          </p:nvPr>
        </p:nvSpPr>
        <p:spPr>
          <a:xfrm>
            <a:off x="457200" y="16002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**For </a:t>
            </a:r>
            <a:r>
              <a:rPr lang="en-US" dirty="0"/>
              <a:t>example, Egypt has a population of more than 69 million that depends on farming within the narrow Nile River valley.</a:t>
            </a:r>
          </a:p>
          <a:p>
            <a:pPr marL="68580" indent="0">
              <a:buClr>
                <a:srgbClr val="FFFFFF"/>
              </a:buClr>
              <a:buNone/>
            </a:pPr>
            <a:endParaRPr lang="en-US" dirty="0" smtClean="0"/>
          </a:p>
          <a:p>
            <a:pPr marL="68580" indent="0">
              <a:buClr>
                <a:srgbClr val="FFFFFF"/>
              </a:buClr>
              <a:buNone/>
            </a:pPr>
            <a:r>
              <a:rPr lang="en-US" dirty="0" smtClean="0"/>
              <a:t>**Most </a:t>
            </a:r>
            <a:r>
              <a:rPr lang="en-US" dirty="0"/>
              <a:t>of the country is desert, and less than 4 percent of Egypt’s land is arable.</a:t>
            </a:r>
          </a:p>
          <a:p>
            <a:pPr>
              <a:buClr>
                <a:srgbClr val="FFFFFF"/>
              </a:buClr>
            </a:pPr>
            <a:r>
              <a:rPr lang="en-US" sz="1800" dirty="0" smtClean="0"/>
              <a:t>**The </a:t>
            </a:r>
            <a:r>
              <a:rPr lang="en-US" sz="1800" dirty="0"/>
              <a:t>Nile River Valley is also where the jobs are located, and where most Egyptians live. They continue to build housing on what was once farmland, which reduces Egypt’s available arable land.</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4913790"/>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088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77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77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77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8"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5" name="Rectangle 5"/>
          <p:cNvSpPr>
            <a:spLocks noGrp="1" noChangeArrowheads="1"/>
          </p:cNvSpPr>
          <p:nvPr>
            <p:ph type="title"/>
          </p:nvPr>
        </p:nvSpPr>
        <p:spPr>
          <a:xfrm>
            <a:off x="685800" y="4572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Impacts on Land</a:t>
            </a:r>
            <a:endParaRPr lang="en-US" b="0" dirty="0"/>
          </a:p>
        </p:txBody>
      </p:sp>
      <p:sp>
        <p:nvSpPr>
          <p:cNvPr id="1269766"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b="1" dirty="0" smtClean="0">
                <a:solidFill>
                  <a:schemeClr val="tx1"/>
                </a:solidFill>
              </a:rPr>
              <a:t>**Urbanization </a:t>
            </a:r>
            <a:r>
              <a:rPr lang="en-US" dirty="0" smtClean="0">
                <a:solidFill>
                  <a:schemeClr val="tx1"/>
                </a:solidFill>
              </a:rPr>
              <a:t>= an </a:t>
            </a:r>
            <a:r>
              <a:rPr lang="en-US" dirty="0">
                <a:solidFill>
                  <a:schemeClr val="tx1"/>
                </a:solidFill>
              </a:rPr>
              <a:t>increase in the ratio or density of people living in urban areas rather than in rural areas.</a:t>
            </a:r>
          </a:p>
          <a:p>
            <a:pPr>
              <a:buClr>
                <a:srgbClr val="FFFFFF"/>
              </a:buClr>
            </a:pPr>
            <a:r>
              <a:rPr lang="en-US" sz="2000" dirty="0" smtClean="0"/>
              <a:t>**People </a:t>
            </a:r>
            <a:r>
              <a:rPr lang="en-US" sz="2000" dirty="0"/>
              <a:t>often find work in the cities but move into suburban areas around the cities.</a:t>
            </a:r>
          </a:p>
          <a:p>
            <a:pPr>
              <a:buClr>
                <a:srgbClr val="FFFFFF"/>
              </a:buClr>
            </a:pPr>
            <a:r>
              <a:rPr lang="en-US" sz="2000" dirty="0" smtClean="0"/>
              <a:t>**This </a:t>
            </a:r>
            <a:r>
              <a:rPr lang="en-US" sz="2000" dirty="0"/>
              <a:t>suburban sprawl leads to traffic jams, inadequate infrastructure, and reduction of land for farms, ranches, and wildlife habitat. Meanwhile, housing within cities becomes more costly, more dense, and in shorter supply.</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19600"/>
            <a:ext cx="490118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987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6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6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7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6"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title"/>
          </p:nvPr>
        </p:nvSpPr>
        <p:spPr/>
        <p:txBody>
          <a:bodyPr/>
          <a:lstStyle/>
          <a:p>
            <a:endParaRPr lang="en-US"/>
          </a:p>
        </p:txBody>
      </p:sp>
      <p:sp>
        <p:nvSpPr>
          <p:cNvPr id="1353731" name="Rectangle 3"/>
          <p:cNvSpPr>
            <a:spLocks noGrp="1" noChangeArrowheads="1"/>
          </p:cNvSpPr>
          <p:nvPr>
            <p:ph type="body" idx="1"/>
          </p:nvPr>
        </p:nvSpPr>
        <p:spPr/>
        <p:txBody>
          <a:bodyPr/>
          <a:lstStyle/>
          <a:p>
            <a:endParaRPr lang="en-US"/>
          </a:p>
        </p:txBody>
      </p:sp>
      <p:pic>
        <p:nvPicPr>
          <p:cNvPr id="1353733" name="Picture 5" descr="Urban sprawl, Las Vegas (map/graphic/illustr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42888"/>
            <a:ext cx="8416925" cy="710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1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title"/>
          </p:nvPr>
        </p:nvSpPr>
        <p:spPr/>
        <p:txBody>
          <a:bodyPr/>
          <a:lstStyle/>
          <a:p>
            <a:endParaRPr lang="en-US"/>
          </a:p>
        </p:txBody>
      </p:sp>
      <p:sp>
        <p:nvSpPr>
          <p:cNvPr id="1354755" name="Rectangle 3"/>
          <p:cNvSpPr>
            <a:spLocks noGrp="1" noChangeArrowheads="1"/>
          </p:cNvSpPr>
          <p:nvPr>
            <p:ph type="body" idx="1"/>
          </p:nvPr>
        </p:nvSpPr>
        <p:spPr/>
        <p:txBody>
          <a:bodyPr/>
          <a:lstStyle/>
          <a:p>
            <a:endParaRPr lang="en-US"/>
          </a:p>
        </p:txBody>
      </p:sp>
      <p:pic>
        <p:nvPicPr>
          <p:cNvPr id="1354757" name="Picture 5" descr="alexandra_urban-spraw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80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21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7" name="Rectangle 5"/>
          <p:cNvSpPr>
            <a:spLocks noGrp="1" noChangeArrowheads="1"/>
          </p:cNvSpPr>
          <p:nvPr>
            <p:ph type="title"/>
          </p:nvPr>
        </p:nvSpPr>
        <p:spPr>
          <a:xfrm>
            <a:off x="914400" y="457200"/>
            <a:ext cx="7024744"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Growth Is Slowing</a:t>
            </a:r>
            <a:endParaRPr lang="en-US" b="0" dirty="0"/>
          </a:p>
        </p:txBody>
      </p:sp>
      <p:sp>
        <p:nvSpPr>
          <p:cNvPr id="1298438" name="Rectangle 6"/>
          <p:cNvSpPr>
            <a:spLocks noGrp="1"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a:buClr>
                <a:srgbClr val="FFFFFF"/>
              </a:buClr>
              <a:buNone/>
            </a:pPr>
            <a:r>
              <a:rPr lang="en-US" dirty="0" smtClean="0"/>
              <a:t>**Fertility </a:t>
            </a:r>
            <a:r>
              <a:rPr lang="en-US" dirty="0"/>
              <a:t>rates have declined in both more-developed and less-developed regions. </a:t>
            </a:r>
          </a:p>
          <a:p>
            <a:pPr lvl="1">
              <a:buClr>
                <a:srgbClr val="FFFFFF"/>
              </a:buClr>
            </a:pPr>
            <a:r>
              <a:rPr lang="en-US" dirty="0" smtClean="0"/>
              <a:t>**Demographers </a:t>
            </a:r>
            <a:r>
              <a:rPr lang="en-US" dirty="0"/>
              <a:t>predict that this trend will continue and that worldwide population growth will be slower this century than the last century.</a:t>
            </a:r>
          </a:p>
          <a:p>
            <a:pPr lvl="1">
              <a:buClr>
                <a:srgbClr val="FFFFFF"/>
              </a:buClr>
            </a:pPr>
            <a:r>
              <a:rPr lang="en-US" dirty="0" smtClean="0"/>
              <a:t>**If </a:t>
            </a:r>
            <a:r>
              <a:rPr lang="en-US" dirty="0"/>
              <a:t>current trends continue, most countries will have replacement level fertility rates by 2050. If so, world population growth would eventually stop.</a:t>
            </a:r>
          </a:p>
          <a:p>
            <a:pPr>
              <a:buClr>
                <a:srgbClr val="FFFFFF"/>
              </a:buClr>
            </a:pPr>
            <a:endParaRPr lang="en-US" dirty="0"/>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444" y="457200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165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84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84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84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8"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685800" y="381000"/>
            <a:ext cx="7024744" cy="11430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dirty="0" smtClean="0"/>
              <a:t>The Greenhouse Effect</a:t>
            </a:r>
            <a:endParaRPr lang="en-US" b="0" dirty="0" smtClean="0"/>
          </a:p>
        </p:txBody>
      </p:sp>
      <p:sp>
        <p:nvSpPr>
          <p:cNvPr id="1386502" name="Rectangle 6"/>
          <p:cNvSpPr>
            <a:spLocks noGrp="1" noChangeArrowheads="1"/>
          </p:cNvSpPr>
          <p:nvPr>
            <p:ph type="body" idx="1"/>
          </p:nvPr>
        </p:nvSpPr>
        <p:spPr>
          <a:xfrm>
            <a:off x="428625" y="14986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eaLnBrk="1" hangingPunct="1">
              <a:buClr>
                <a:srgbClr val="FFFFFF"/>
              </a:buClr>
              <a:buNone/>
            </a:pPr>
            <a:r>
              <a:rPr lang="en-US" dirty="0" smtClean="0"/>
              <a:t>**The Earth is similar to a greenhouse. The Earth’s atmosphere acts like the glass in a greenhouse.</a:t>
            </a:r>
          </a:p>
          <a:p>
            <a:pPr eaLnBrk="1" hangingPunct="1">
              <a:buClr>
                <a:srgbClr val="FFFFFF"/>
              </a:buClr>
            </a:pPr>
            <a:endParaRPr lang="en-US" dirty="0" smtClean="0"/>
          </a:p>
          <a:p>
            <a:pPr marL="68580" indent="0" eaLnBrk="1" hangingPunct="1">
              <a:buClr>
                <a:srgbClr val="FFFFFF"/>
              </a:buClr>
              <a:buNone/>
            </a:pPr>
            <a:r>
              <a:rPr lang="en-US" dirty="0" smtClean="0"/>
              <a:t>**Sunlight streams through the atmosphere and heats the Earth. As this heat radiates up from Earth’s surface, some of it escapes into space. The rest of the heat is absorbed by gases in the troposphere and warms the air.</a:t>
            </a:r>
          </a:p>
          <a:p>
            <a:pPr lvl="1">
              <a:buClr>
                <a:srgbClr val="FFFFFF"/>
              </a:buClr>
            </a:pPr>
            <a:r>
              <a:rPr lang="en-US" dirty="0" smtClean="0"/>
              <a:t>**This process of heat absorption is called the </a:t>
            </a:r>
            <a:r>
              <a:rPr lang="en-US" b="1" u="sng" dirty="0" smtClean="0"/>
              <a:t>greenhouse effect.</a:t>
            </a: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048250"/>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72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65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65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65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2"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838200" y="457200"/>
            <a:ext cx="7024744" cy="11430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dirty="0" smtClean="0"/>
              <a:t>The Greenhouse Effect</a:t>
            </a:r>
            <a:endParaRPr lang="en-US" b="0" dirty="0" smtClean="0"/>
          </a:p>
        </p:txBody>
      </p:sp>
      <p:sp>
        <p:nvSpPr>
          <p:cNvPr id="1388550" name="Rectangle 6"/>
          <p:cNvSpPr>
            <a:spLocks noGrp="1" noChangeArrowheads="1"/>
          </p:cNvSpPr>
          <p:nvPr>
            <p:ph type="body" idx="1"/>
          </p:nvPr>
        </p:nvSpPr>
        <p:spPr>
          <a:xfrm>
            <a:off x="428625" y="14986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marL="68580" indent="0" eaLnBrk="1" hangingPunct="1">
              <a:buClr>
                <a:srgbClr val="FFFFFF"/>
              </a:buClr>
              <a:buNone/>
            </a:pPr>
            <a:r>
              <a:rPr lang="en-US" dirty="0" smtClean="0"/>
              <a:t>**Not every gas in our atmosphere absorbs heat in this way.</a:t>
            </a:r>
          </a:p>
          <a:p>
            <a:pPr marL="68580" indent="0" eaLnBrk="1" hangingPunct="1">
              <a:buClr>
                <a:srgbClr val="FFFFFF"/>
              </a:buClr>
              <a:buNone/>
            </a:pPr>
            <a:endParaRPr lang="en-US" dirty="0">
              <a:solidFill>
                <a:schemeClr val="tx1"/>
              </a:solidFill>
            </a:endParaRPr>
          </a:p>
          <a:p>
            <a:pPr marL="68580" indent="0" eaLnBrk="1" hangingPunct="1">
              <a:buClr>
                <a:srgbClr val="FFFFFF"/>
              </a:buClr>
              <a:buNone/>
            </a:pPr>
            <a:r>
              <a:rPr lang="en-US" dirty="0" smtClean="0">
                <a:solidFill>
                  <a:schemeClr val="tx1"/>
                </a:solidFill>
              </a:rPr>
              <a:t>**</a:t>
            </a:r>
            <a:r>
              <a:rPr lang="en-US" b="1" dirty="0">
                <a:solidFill>
                  <a:schemeClr val="tx1"/>
                </a:solidFill>
              </a:rPr>
              <a:t>G</a:t>
            </a:r>
            <a:r>
              <a:rPr lang="en-US" b="1" dirty="0" smtClean="0">
                <a:solidFill>
                  <a:schemeClr val="tx1"/>
                </a:solidFill>
              </a:rPr>
              <a:t>reenhouse gas</a:t>
            </a:r>
            <a:r>
              <a:rPr lang="en-US" dirty="0" smtClean="0">
                <a:solidFill>
                  <a:schemeClr val="tx1"/>
                </a:solidFill>
              </a:rPr>
              <a:t> </a:t>
            </a:r>
            <a:r>
              <a:rPr lang="en-US" dirty="0" smtClean="0"/>
              <a:t>= a gas composed of molecules that absorb and radiate infrared radiation from the sun.</a:t>
            </a:r>
          </a:p>
          <a:p>
            <a:pPr eaLnBrk="1" hangingPunct="1">
              <a:buClr>
                <a:srgbClr val="FFFFFF"/>
              </a:buClr>
            </a:pPr>
            <a:r>
              <a:rPr lang="en-US" dirty="0" err="1" smtClean="0"/>
              <a:t>Exp</a:t>
            </a:r>
            <a:r>
              <a:rPr lang="en-US" dirty="0" smtClean="0"/>
              <a:t>: water vapor, carbon dioxide, CFCs, methane, and nitrous oxide. </a:t>
            </a:r>
          </a:p>
          <a:p>
            <a:pPr eaLnBrk="1" hangingPunct="1">
              <a:buClr>
                <a:srgbClr val="FFFFFF"/>
              </a:buClr>
            </a:pPr>
            <a:r>
              <a:rPr lang="en-US" dirty="0" smtClean="0"/>
              <a:t>**water vapor and carbon dioxide </a:t>
            </a:r>
          </a:p>
          <a:p>
            <a:pPr eaLnBrk="1" hangingPunct="1">
              <a:buClr>
                <a:srgbClr val="FFFFFF"/>
              </a:buClr>
            </a:pPr>
            <a:r>
              <a:rPr lang="en-US" dirty="0" smtClean="0"/>
              <a:t>account for most of the absorption </a:t>
            </a:r>
          </a:p>
          <a:p>
            <a:pPr eaLnBrk="1" hangingPunct="1">
              <a:buClr>
                <a:srgbClr val="FFFFFF"/>
              </a:buClr>
            </a:pPr>
            <a:r>
              <a:rPr lang="en-US" dirty="0" smtClean="0"/>
              <a:t>of that occurs in the atmosphere.</a:t>
            </a: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9168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928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85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855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85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885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885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885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8550"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455613" y="684213"/>
            <a:ext cx="8229600" cy="731837"/>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smtClean="0"/>
              <a:t>Rising Carbon Dioxide Levels</a:t>
            </a:r>
            <a:endParaRPr lang="en-US" b="0" smtClean="0"/>
          </a:p>
        </p:txBody>
      </p:sp>
      <p:sp>
        <p:nvSpPr>
          <p:cNvPr id="1398790" name="Rectangle 6"/>
          <p:cNvSpPr>
            <a:spLocks noGrp="1" noChangeArrowheads="1"/>
          </p:cNvSpPr>
          <p:nvPr>
            <p:ph type="body" idx="1"/>
          </p:nvPr>
        </p:nvSpPr>
        <p:spPr>
          <a:xfrm>
            <a:off x="428625" y="1498600"/>
            <a:ext cx="8229600" cy="4978400"/>
          </a:xfrm>
          <a:noFill/>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marL="68580" indent="0" eaLnBrk="1" hangingPunct="1">
              <a:buClr>
                <a:srgbClr val="FFFFFF"/>
              </a:buClr>
              <a:buNone/>
            </a:pPr>
            <a:r>
              <a:rPr lang="en-US" dirty="0" smtClean="0"/>
              <a:t>**After a few years of measurement, it was obvious that the levels were undergoing changes other than seasonal fluctuations.</a:t>
            </a:r>
          </a:p>
          <a:p>
            <a:pPr marL="68580" indent="0" eaLnBrk="1" hangingPunct="1">
              <a:buClr>
                <a:srgbClr val="FFFFFF"/>
              </a:buClr>
              <a:buNone/>
            </a:pPr>
            <a:endParaRPr lang="en-US" dirty="0" smtClean="0"/>
          </a:p>
          <a:p>
            <a:pPr marL="68580" indent="0" eaLnBrk="1" hangingPunct="1">
              <a:buClr>
                <a:srgbClr val="FFFFFF"/>
              </a:buClr>
              <a:buNone/>
            </a:pPr>
            <a:r>
              <a:rPr lang="en-US" dirty="0" smtClean="0"/>
              <a:t>**Each year, the high carbon dioxide levels of winter were higher, and each year, the summer levels did not fall as low.</a:t>
            </a:r>
          </a:p>
          <a:p>
            <a:pPr eaLnBrk="1" hangingPunct="1">
              <a:buClr>
                <a:srgbClr val="FFFFFF"/>
              </a:buClr>
            </a:pPr>
            <a:endParaRPr lang="en-US" dirty="0" smtClean="0"/>
          </a:p>
          <a:p>
            <a:pPr marL="68580" indent="0" eaLnBrk="1" hangingPunct="1">
              <a:buClr>
                <a:srgbClr val="FFFFFF"/>
              </a:buClr>
              <a:buNone/>
            </a:pPr>
            <a:r>
              <a:rPr lang="en-US" dirty="0" smtClean="0"/>
              <a:t>**In 42 years, carbon dioxide has gone</a:t>
            </a:r>
          </a:p>
          <a:p>
            <a:pPr marL="68580" indent="0" eaLnBrk="1" hangingPunct="1">
              <a:buClr>
                <a:srgbClr val="FFFFFF"/>
              </a:buClr>
              <a:buNone/>
            </a:pPr>
            <a:r>
              <a:rPr lang="en-US" dirty="0" smtClean="0"/>
              <a:t> from 314 to 386 parts per million, and </a:t>
            </a:r>
          </a:p>
          <a:p>
            <a:pPr marL="68580" indent="0" eaLnBrk="1" hangingPunct="1">
              <a:buClr>
                <a:srgbClr val="FFFFFF"/>
              </a:buClr>
              <a:buNone/>
            </a:pPr>
            <a:r>
              <a:rPr lang="en-US" dirty="0" smtClean="0"/>
              <a:t>increase of 54 parts per million. </a:t>
            </a:r>
          </a:p>
          <a:p>
            <a:pPr marL="68580" indent="0" eaLnBrk="1" hangingPunct="1">
              <a:buClr>
                <a:srgbClr val="FFFFFF"/>
              </a:buClr>
              <a:buNone/>
            </a:pPr>
            <a:r>
              <a:rPr lang="en-US" sz="2200" dirty="0"/>
              <a:t>	</a:t>
            </a:r>
            <a:r>
              <a:rPr lang="en-US" sz="2200" dirty="0" smtClean="0"/>
              <a:t>**This increase may be due to </a:t>
            </a:r>
          </a:p>
          <a:p>
            <a:pPr marL="68580" indent="0" eaLnBrk="1" hangingPunct="1">
              <a:buClr>
                <a:srgbClr val="FFFFFF"/>
              </a:buClr>
              <a:buNone/>
            </a:pPr>
            <a:r>
              <a:rPr lang="en-US" sz="2200" dirty="0" smtClean="0"/>
              <a:t>	the burning of fossil fuels.</a:t>
            </a: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72000"/>
            <a:ext cx="23812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2023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87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87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87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87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879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879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987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79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848600" cy="1143000"/>
          </a:xfrm>
        </p:spPr>
        <p:txBody>
          <a:bodyPr>
            <a:normAutofit fontScale="90000"/>
          </a:bodyPr>
          <a:lstStyle/>
          <a:p>
            <a:r>
              <a:rPr lang="en-US" dirty="0"/>
              <a:t>What organisms are Autotrophs?</a:t>
            </a:r>
          </a:p>
        </p:txBody>
      </p:sp>
      <p:sp>
        <p:nvSpPr>
          <p:cNvPr id="3" name="Content Placeholder 2"/>
          <p:cNvSpPr>
            <a:spLocks noGrp="1"/>
          </p:cNvSpPr>
          <p:nvPr>
            <p:ph idx="1"/>
          </p:nvPr>
        </p:nvSpPr>
        <p:spPr>
          <a:xfrm>
            <a:off x="1043492" y="2323652"/>
            <a:ext cx="6777317" cy="4305748"/>
          </a:xfrm>
        </p:spPr>
        <p:txBody>
          <a:bodyPr>
            <a:normAutofit/>
          </a:bodyPr>
          <a:lstStyle/>
          <a:p>
            <a:r>
              <a:rPr lang="en-US" dirty="0" smtClean="0"/>
              <a:t>Some autotrophs make food without any light</a:t>
            </a:r>
          </a:p>
          <a:p>
            <a:r>
              <a:rPr lang="en-US" dirty="0" smtClean="0"/>
              <a:t>These organisms rely on the energy of </a:t>
            </a:r>
            <a:r>
              <a:rPr lang="en-US" b="1" u="sng" dirty="0" smtClean="0"/>
              <a:t>chemical reactions. </a:t>
            </a:r>
          </a:p>
          <a:p>
            <a:r>
              <a:rPr lang="en-US" b="1" u="sng" dirty="0" smtClean="0"/>
              <a:t>Chemosynthesis</a:t>
            </a:r>
            <a:r>
              <a:rPr lang="en-US" dirty="0" smtClean="0"/>
              <a:t> =  When organisms use chemical energy to produce food. </a:t>
            </a:r>
          </a:p>
          <a:p>
            <a:pPr lvl="1"/>
            <a:r>
              <a:rPr lang="en-US" dirty="0" smtClean="0"/>
              <a:t>Usually </a:t>
            </a:r>
            <a:r>
              <a:rPr lang="en-US" b="1" u="sng" dirty="0" smtClean="0"/>
              <a:t>Bacteria</a:t>
            </a:r>
            <a:r>
              <a:rPr lang="en-US" dirty="0" smtClean="0"/>
              <a:t> do this</a:t>
            </a:r>
          </a:p>
          <a:p>
            <a:pPr lvl="2"/>
            <a:r>
              <a:rPr lang="en-US" dirty="0" smtClean="0"/>
              <a:t>Volcanic vents on the ocean </a:t>
            </a:r>
          </a:p>
          <a:p>
            <a:pPr marL="685800" lvl="2" indent="0">
              <a:buNone/>
            </a:pPr>
            <a:r>
              <a:rPr lang="en-US" dirty="0"/>
              <a:t>f</a:t>
            </a:r>
            <a:r>
              <a:rPr lang="en-US" dirty="0" smtClean="0"/>
              <a:t>loor.</a:t>
            </a:r>
          </a:p>
          <a:p>
            <a:pPr lvl="2"/>
            <a:r>
              <a:rPr lang="en-US" dirty="0" smtClean="0"/>
              <a:t> Hot springs in Yellowstone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701466"/>
            <a:ext cx="28003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2857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noFill/>
        </p:spPr>
        <p:txBody>
          <a:bodyPr>
            <a:normAutofit fontScale="90000"/>
          </a:bodyPr>
          <a:lstStyle/>
          <a:p>
            <a:pPr eaLnBrk="1" hangingPunct="1"/>
            <a:r>
              <a:rPr lang="en-US" smtClean="0"/>
              <a:t>Rising Carbon Dioxide Levels</a:t>
            </a:r>
          </a:p>
        </p:txBody>
      </p:sp>
      <p:pic>
        <p:nvPicPr>
          <p:cNvPr id="14339" name="Picture 8" descr="13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635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56768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ucsusa.org/assets/images/gw/global_surface_temp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98450"/>
            <a:ext cx="8670925"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709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455613" y="941388"/>
            <a:ext cx="7415212" cy="731837"/>
          </a:xfrm>
          <a:noFill/>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pPr eaLnBrk="1" hangingPunct="1"/>
            <a:r>
              <a:rPr lang="en-US" dirty="0" smtClean="0"/>
              <a:t>The Consequences of a Warmer Earth</a:t>
            </a:r>
            <a:endParaRPr lang="en-US" b="0" dirty="0" smtClean="0"/>
          </a:p>
        </p:txBody>
      </p:sp>
      <p:sp>
        <p:nvSpPr>
          <p:cNvPr id="1419270" name="Rectangle 6"/>
          <p:cNvSpPr>
            <a:spLocks noGrp="1" noChangeArrowheads="1"/>
          </p:cNvSpPr>
          <p:nvPr>
            <p:ph type="body" idx="1"/>
          </p:nvPr>
        </p:nvSpPr>
        <p:spPr>
          <a:xfrm>
            <a:off x="438150" y="1955800"/>
            <a:ext cx="8229600" cy="434340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marL="68580" indent="0" eaLnBrk="1" hangingPunct="1">
              <a:buClr>
                <a:srgbClr val="FFFFFF"/>
              </a:buClr>
              <a:buNone/>
            </a:pPr>
            <a:r>
              <a:rPr lang="en-US" dirty="0" smtClean="0"/>
              <a:t>**The impacts of global warming could include a number of potentially serious environmental problems.</a:t>
            </a:r>
          </a:p>
          <a:p>
            <a:pPr marL="68580" indent="0" eaLnBrk="1" hangingPunct="1">
              <a:spcBef>
                <a:spcPct val="50000"/>
              </a:spcBef>
              <a:buClr>
                <a:srgbClr val="FFFFFF"/>
              </a:buClr>
              <a:buNone/>
            </a:pPr>
            <a:r>
              <a:rPr lang="en-US" sz="2000" dirty="0" smtClean="0"/>
              <a:t>	**These problems range from the disruption of global 	weather patterns and a global rise in sea level to adverse 	impacts on human health, agriculture, and animal and 	plant populations.</a:t>
            </a:r>
          </a:p>
          <a:p>
            <a:pPr marL="68580" indent="0" eaLnBrk="1" hangingPunct="1">
              <a:spcBef>
                <a:spcPct val="50000"/>
              </a:spcBef>
              <a:buClr>
                <a:srgbClr val="FFFFFF"/>
              </a:buClr>
              <a:buNone/>
            </a:pPr>
            <a:r>
              <a:rPr lang="en-US" sz="1800" dirty="0"/>
              <a:t>	</a:t>
            </a:r>
            <a:r>
              <a:rPr lang="en-US" sz="1800" dirty="0" smtClean="0"/>
              <a:t>**</a:t>
            </a:r>
            <a:r>
              <a:rPr lang="en-US" sz="2000" dirty="0" smtClean="0"/>
              <a:t>Other impacts on the environment that could not be 	predicted by computer models might also arise.</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0"/>
            <a:ext cx="34480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274076"/>
            <a:ext cx="3143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642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92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9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92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70"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0"/>
            <a:ext cx="4572000" cy="304800"/>
          </a:xfrm>
        </p:spPr>
        <p:txBody>
          <a:bodyPr>
            <a:normAutofit fontScale="90000"/>
          </a:bodyPr>
          <a:lstStyle/>
          <a:p>
            <a:pPr algn="l" eaLnBrk="1" hangingPunct="1"/>
            <a:r>
              <a:rPr lang="en-US" sz="2000" b="1" dirty="0" smtClean="0"/>
              <a:t>What is Conservation Biology?</a:t>
            </a:r>
          </a:p>
        </p:txBody>
      </p:sp>
      <p:sp>
        <p:nvSpPr>
          <p:cNvPr id="11267" name="Rectangle 3"/>
          <p:cNvSpPr>
            <a:spLocks noGrp="1" noChangeArrowheads="1"/>
          </p:cNvSpPr>
          <p:nvPr>
            <p:ph sz="half" idx="4294967295"/>
          </p:nvPr>
        </p:nvSpPr>
        <p:spPr>
          <a:xfrm>
            <a:off x="335132" y="4110361"/>
            <a:ext cx="4572000" cy="2743200"/>
          </a:xfrm>
          <a:prstGeom prst="rect">
            <a:avLst/>
          </a:prstGeom>
        </p:spPr>
        <p:txBody>
          <a:bodyPr>
            <a:normAutofit lnSpcReduction="10000"/>
          </a:bodyPr>
          <a:lstStyle/>
          <a:p>
            <a:pPr eaLnBrk="1" hangingPunct="1">
              <a:lnSpc>
                <a:spcPct val="90000"/>
              </a:lnSpc>
            </a:pPr>
            <a:r>
              <a:rPr lang="en-US" sz="2000" dirty="0" smtClean="0"/>
              <a:t>Conservation biology is a multidisciplinary science that originated in the 1970’s. Its goal is to use emergency responses slow down the rate destruction and degradation</a:t>
            </a:r>
          </a:p>
          <a:p>
            <a:pPr eaLnBrk="1" hangingPunct="1">
              <a:lnSpc>
                <a:spcPct val="90000"/>
              </a:lnSpc>
              <a:buFontTx/>
              <a:buNone/>
            </a:pPr>
            <a:r>
              <a:rPr lang="en-US" sz="1800" dirty="0" smtClean="0"/>
              <a:t>Examples: </a:t>
            </a:r>
          </a:p>
          <a:p>
            <a:pPr eaLnBrk="1" hangingPunct="1">
              <a:lnSpc>
                <a:spcPct val="90000"/>
              </a:lnSpc>
              <a:buFontTx/>
              <a:buNone/>
            </a:pPr>
            <a:r>
              <a:rPr lang="en-US" sz="1800" dirty="0" smtClean="0"/>
              <a:t>	</a:t>
            </a:r>
            <a:r>
              <a:rPr lang="en-US" sz="1800" dirty="0" smtClean="0">
                <a:hlinkClick r:id="rId3"/>
              </a:rPr>
              <a:t>California Condor</a:t>
            </a:r>
            <a:endParaRPr lang="en-US" sz="1800" dirty="0" smtClean="0"/>
          </a:p>
          <a:p>
            <a:pPr eaLnBrk="1" hangingPunct="1">
              <a:lnSpc>
                <a:spcPct val="90000"/>
              </a:lnSpc>
              <a:buFontTx/>
              <a:buNone/>
            </a:pPr>
            <a:r>
              <a:rPr lang="en-US" sz="1800" dirty="0" smtClean="0"/>
              <a:t>	</a:t>
            </a:r>
            <a:r>
              <a:rPr lang="en-US" sz="1800" dirty="0" smtClean="0">
                <a:hlinkClick r:id="rId4"/>
              </a:rPr>
              <a:t>Tigers</a:t>
            </a:r>
            <a:endParaRPr lang="en-US" sz="1800" dirty="0" smtClean="0"/>
          </a:p>
          <a:p>
            <a:pPr eaLnBrk="1" hangingPunct="1">
              <a:lnSpc>
                <a:spcPct val="90000"/>
              </a:lnSpc>
              <a:buFontTx/>
              <a:buNone/>
            </a:pPr>
            <a:r>
              <a:rPr lang="en-US" sz="1800" dirty="0" smtClean="0"/>
              <a:t>	</a:t>
            </a:r>
          </a:p>
        </p:txBody>
      </p:sp>
      <p:graphicFrame>
        <p:nvGraphicFramePr>
          <p:cNvPr id="11268" name="Object 4"/>
          <p:cNvGraphicFramePr>
            <a:graphicFrameLocks noChangeAspect="1"/>
          </p:cNvGraphicFramePr>
          <p:nvPr/>
        </p:nvGraphicFramePr>
        <p:xfrm>
          <a:off x="4854575" y="0"/>
          <a:ext cx="4289425" cy="6858000"/>
        </p:xfrm>
        <a:graphic>
          <a:graphicData uri="http://schemas.openxmlformats.org/presentationml/2006/ole">
            <mc:AlternateContent xmlns:mc="http://schemas.openxmlformats.org/markup-compatibility/2006">
              <mc:Choice xmlns:v="urn:schemas-microsoft-com:vml" Requires="v">
                <p:oleObj spid="_x0000_s35861" name="Photo Editor Photo" r:id="rId5" imgW="4525007" imgH="7228571" progId="MSPhotoEd.3">
                  <p:embed/>
                </p:oleObj>
              </mc:Choice>
              <mc:Fallback>
                <p:oleObj name="Photo Editor Photo" r:id="rId5" imgW="4525007" imgH="722857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575" y="0"/>
                        <a:ext cx="4289425" cy="68580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Rectangle 5"/>
          <p:cNvSpPr>
            <a:spLocks noChangeArrowheads="1"/>
          </p:cNvSpPr>
          <p:nvPr/>
        </p:nvSpPr>
        <p:spPr bwMode="auto">
          <a:xfrm>
            <a:off x="533400" y="1050524"/>
            <a:ext cx="4495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80000"/>
              </a:lnSpc>
              <a:spcBef>
                <a:spcPct val="20000"/>
              </a:spcBef>
            </a:pPr>
            <a:r>
              <a:rPr lang="en-US" sz="2000" dirty="0"/>
              <a:t>Preservation of biodiversity is</a:t>
            </a:r>
          </a:p>
          <a:p>
            <a:pPr marL="533400" indent="-533400">
              <a:lnSpc>
                <a:spcPct val="80000"/>
              </a:lnSpc>
              <a:spcBef>
                <a:spcPct val="20000"/>
              </a:spcBef>
            </a:pPr>
            <a:r>
              <a:rPr lang="en-US" sz="2000" dirty="0"/>
              <a:t>important for several reasons:</a:t>
            </a:r>
          </a:p>
          <a:p>
            <a:pPr marL="533400" indent="-533400">
              <a:lnSpc>
                <a:spcPct val="80000"/>
              </a:lnSpc>
              <a:spcBef>
                <a:spcPct val="20000"/>
              </a:spcBef>
              <a:buFont typeface="Arial" charset="0"/>
              <a:buChar char="•"/>
            </a:pPr>
            <a:r>
              <a:rPr lang="en-US" sz="2000" dirty="0"/>
              <a:t>intrinsic or existence value</a:t>
            </a:r>
          </a:p>
          <a:p>
            <a:pPr marL="533400" indent="-533400">
              <a:lnSpc>
                <a:spcPct val="80000"/>
              </a:lnSpc>
              <a:spcBef>
                <a:spcPct val="20000"/>
              </a:spcBef>
              <a:buFont typeface="Arial" charset="0"/>
              <a:buChar char="•"/>
            </a:pPr>
            <a:r>
              <a:rPr lang="en-US" sz="2000" dirty="0"/>
              <a:t>Instrumental value usefulness to humans (pharmaceuticals, ecotourism, economic value)</a:t>
            </a:r>
          </a:p>
          <a:p>
            <a:pPr marL="533400" indent="-533400">
              <a:lnSpc>
                <a:spcPct val="80000"/>
              </a:lnSpc>
              <a:spcBef>
                <a:spcPct val="20000"/>
              </a:spcBef>
            </a:pPr>
            <a:r>
              <a:rPr lang="en-US" sz="2000" dirty="0">
                <a:hlinkClick r:id="rId7"/>
              </a:rPr>
              <a:t>Example: Coffee</a:t>
            </a:r>
            <a:endParaRPr lang="en-US" sz="2000" dirty="0"/>
          </a:p>
        </p:txBody>
      </p:sp>
      <p:sp>
        <p:nvSpPr>
          <p:cNvPr id="11270" name="Rectangle 6"/>
          <p:cNvSpPr>
            <a:spLocks noChangeArrowheads="1"/>
          </p:cNvSpPr>
          <p:nvPr/>
        </p:nvSpPr>
        <p:spPr bwMode="auto">
          <a:xfrm>
            <a:off x="0" y="152400"/>
            <a:ext cx="487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a:latin typeface="Helvetica" pitchFamily="34" charset="0"/>
              </a:rPr>
              <a:t>Why should we care about biodiversity?</a:t>
            </a:r>
          </a:p>
        </p:txBody>
      </p:sp>
    </p:spTree>
    <p:extLst>
      <p:ext uri="{BB962C8B-B14F-4D97-AF65-F5344CB8AC3E}">
        <p14:creationId xmlns:p14="http://schemas.microsoft.com/office/powerpoint/2010/main" val="23190201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81000" y="1752600"/>
            <a:ext cx="38862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hlinkClick r:id="rId2"/>
              </a:rPr>
              <a:t>Illegal species Trade</a:t>
            </a:r>
            <a:r>
              <a:rPr lang="en-US" sz="2000"/>
              <a:t> (10:33)</a:t>
            </a:r>
          </a:p>
          <a:p>
            <a:pPr eaLnBrk="1" hangingPunct="1">
              <a:spcBef>
                <a:spcPct val="50000"/>
              </a:spcBef>
            </a:pPr>
            <a:endParaRPr lang="en-US" sz="2000"/>
          </a:p>
          <a:p>
            <a:pPr eaLnBrk="1" hangingPunct="1">
              <a:spcBef>
                <a:spcPct val="50000"/>
              </a:spcBef>
            </a:pPr>
            <a:r>
              <a:rPr lang="en-US" sz="2000">
                <a:hlinkClick r:id="rId3"/>
              </a:rPr>
              <a:t>Invasive Species in NC</a:t>
            </a:r>
            <a:r>
              <a:rPr lang="en-US" sz="2000"/>
              <a:t> (11:00)</a:t>
            </a:r>
          </a:p>
          <a:p>
            <a:pPr eaLnBrk="1" hangingPunct="1">
              <a:spcBef>
                <a:spcPct val="50000"/>
              </a:spcBef>
            </a:pPr>
            <a:endParaRPr lang="en-US" sz="2000"/>
          </a:p>
          <a:p>
            <a:pPr eaLnBrk="1" hangingPunct="1">
              <a:spcBef>
                <a:spcPct val="50000"/>
              </a:spcBef>
            </a:pPr>
            <a:r>
              <a:rPr lang="en-US" sz="2000">
                <a:hlinkClick r:id="rId4"/>
              </a:rPr>
              <a:t>Deforestation</a:t>
            </a:r>
            <a:r>
              <a:rPr lang="en-US" sz="2000"/>
              <a:t> (3:03)</a:t>
            </a:r>
          </a:p>
          <a:p>
            <a:pPr eaLnBrk="1" hangingPunct="1">
              <a:spcBef>
                <a:spcPct val="50000"/>
              </a:spcBef>
            </a:pPr>
            <a:endParaRPr lang="en-US" sz="2000"/>
          </a:p>
        </p:txBody>
      </p:sp>
      <p:sp>
        <p:nvSpPr>
          <p:cNvPr id="12291" name="Text Box 5"/>
          <p:cNvSpPr txBox="1">
            <a:spLocks noChangeArrowheads="1"/>
          </p:cNvSpPr>
          <p:nvPr/>
        </p:nvSpPr>
        <p:spPr bwMode="auto">
          <a:xfrm>
            <a:off x="228600" y="3810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t>Human Impact on Biodiversity</a:t>
            </a:r>
          </a:p>
        </p:txBody>
      </p:sp>
    </p:spTree>
    <p:extLst>
      <p:ext uri="{BB962C8B-B14F-4D97-AF65-F5344CB8AC3E}">
        <p14:creationId xmlns:p14="http://schemas.microsoft.com/office/powerpoint/2010/main" val="37511546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3048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t>Major Pollution Events</a:t>
            </a:r>
          </a:p>
        </p:txBody>
      </p:sp>
      <p:sp>
        <p:nvSpPr>
          <p:cNvPr id="13315" name="Text Box 5"/>
          <p:cNvSpPr txBox="1">
            <a:spLocks noChangeArrowheads="1"/>
          </p:cNvSpPr>
          <p:nvPr/>
        </p:nvSpPr>
        <p:spPr bwMode="auto">
          <a:xfrm>
            <a:off x="457200" y="1295400"/>
            <a:ext cx="7162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hlinkClick r:id="rId2"/>
              </a:rPr>
              <a:t>Photochemical Smog (Los Angeles) </a:t>
            </a:r>
            <a:r>
              <a:rPr lang="en-US" sz="2000"/>
              <a:t>(1:00)</a:t>
            </a:r>
          </a:p>
          <a:p>
            <a:pPr eaLnBrk="1" hangingPunct="1">
              <a:spcBef>
                <a:spcPct val="50000"/>
              </a:spcBef>
            </a:pPr>
            <a:r>
              <a:rPr lang="en-US" sz="2000">
                <a:hlinkClick r:id="rId3"/>
              </a:rPr>
              <a:t>Acid Rain</a:t>
            </a:r>
            <a:r>
              <a:rPr lang="en-US" sz="2000"/>
              <a:t> (Smokie Mtns – 4:50)</a:t>
            </a:r>
          </a:p>
          <a:p>
            <a:pPr eaLnBrk="1" hangingPunct="1">
              <a:spcBef>
                <a:spcPct val="50000"/>
              </a:spcBef>
            </a:pPr>
            <a:r>
              <a:rPr lang="en-US" sz="2000">
                <a:hlinkClick r:id="rId4"/>
              </a:rPr>
              <a:t>Ozone Double Trouble</a:t>
            </a:r>
            <a:r>
              <a:rPr lang="en-US" sz="2000"/>
              <a:t> (2:45)</a:t>
            </a:r>
          </a:p>
          <a:p>
            <a:pPr eaLnBrk="1" hangingPunct="1">
              <a:spcBef>
                <a:spcPct val="50000"/>
              </a:spcBef>
            </a:pPr>
            <a:endParaRPr lang="en-US" sz="2000" u="sng"/>
          </a:p>
          <a:p>
            <a:pPr eaLnBrk="1" hangingPunct="1">
              <a:spcBef>
                <a:spcPct val="50000"/>
              </a:spcBef>
            </a:pPr>
            <a:r>
              <a:rPr lang="en-US" sz="2000" u="sng"/>
              <a:t>Industrial Disasters</a:t>
            </a:r>
            <a:r>
              <a:rPr lang="en-US" sz="2000"/>
              <a:t> </a:t>
            </a:r>
          </a:p>
          <a:p>
            <a:pPr eaLnBrk="1" hangingPunct="1">
              <a:spcBef>
                <a:spcPct val="50000"/>
              </a:spcBef>
            </a:pPr>
            <a:r>
              <a:rPr lang="en-US" sz="2000"/>
              <a:t>(Three Mile Island, Chernobyl &amp; Bhopal)</a:t>
            </a:r>
          </a:p>
          <a:p>
            <a:pPr eaLnBrk="1" hangingPunct="1">
              <a:spcBef>
                <a:spcPct val="50000"/>
              </a:spcBef>
            </a:pPr>
            <a:r>
              <a:rPr lang="en-US" sz="2000"/>
              <a:t>BP Oil Spill</a:t>
            </a:r>
          </a:p>
          <a:p>
            <a:pPr eaLnBrk="1" hangingPunct="1">
              <a:spcBef>
                <a:spcPct val="50000"/>
              </a:spcBef>
            </a:pPr>
            <a:r>
              <a:rPr lang="en-US" sz="2000"/>
              <a:t>Exxon Valdez</a:t>
            </a:r>
          </a:p>
          <a:p>
            <a:pPr eaLnBrk="1" hangingPunct="1">
              <a:spcBef>
                <a:spcPct val="50000"/>
              </a:spcBef>
            </a:pPr>
            <a:r>
              <a:rPr lang="en-US" sz="2000"/>
              <a:t>Minamata Bay, Pesticides &amp; Love Canal</a:t>
            </a:r>
          </a:p>
          <a:p>
            <a:pPr eaLnBrk="1" hangingPunct="1">
              <a:spcBef>
                <a:spcPct val="50000"/>
              </a:spcBef>
            </a:pPr>
            <a:endParaRPr lang="en-US" sz="2000"/>
          </a:p>
        </p:txBody>
      </p:sp>
    </p:spTree>
    <p:extLst>
      <p:ext uri="{BB962C8B-B14F-4D97-AF65-F5344CB8AC3E}">
        <p14:creationId xmlns:p14="http://schemas.microsoft.com/office/powerpoint/2010/main" val="237385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Flow in Ecosystems</a:t>
            </a:r>
            <a:endParaRPr lang="en-US" dirty="0"/>
          </a:p>
        </p:txBody>
      </p:sp>
      <p:sp>
        <p:nvSpPr>
          <p:cNvPr id="3" name="Content Placeholder 2"/>
          <p:cNvSpPr>
            <a:spLocks noGrp="1"/>
          </p:cNvSpPr>
          <p:nvPr>
            <p:ph sz="quarter" idx="13"/>
          </p:nvPr>
        </p:nvSpPr>
        <p:spPr/>
        <p:txBody>
          <a:bodyPr/>
          <a:lstStyle/>
          <a:p>
            <a:r>
              <a:rPr lang="en-US" dirty="0" smtClean="0"/>
              <a:t>Most organisms can’t get the energy they need from the Sun.</a:t>
            </a:r>
          </a:p>
        </p:txBody>
      </p:sp>
      <p:sp>
        <p:nvSpPr>
          <p:cNvPr id="4" name="Content Placeholder 3"/>
          <p:cNvSpPr>
            <a:spLocks noGrp="1"/>
          </p:cNvSpPr>
          <p:nvPr>
            <p:ph sz="quarter" idx="14"/>
          </p:nvPr>
        </p:nvSpPr>
        <p:spPr/>
        <p:txBody>
          <a:bodyPr>
            <a:normAutofit/>
          </a:bodyPr>
          <a:lstStyle/>
          <a:p>
            <a:r>
              <a:rPr lang="en-US" dirty="0"/>
              <a:t>Heterotrophs = organisms that get energy from </a:t>
            </a:r>
            <a:r>
              <a:rPr lang="en-US" dirty="0" smtClean="0"/>
              <a:t>eating </a:t>
            </a:r>
            <a:r>
              <a:rPr lang="en-US" b="1" u="sng" dirty="0" smtClean="0"/>
              <a:t>other organisms</a:t>
            </a:r>
            <a:r>
              <a:rPr lang="en-US" dirty="0" smtClean="0"/>
              <a:t>. </a:t>
            </a:r>
          </a:p>
          <a:p>
            <a:r>
              <a:rPr lang="en-US" dirty="0" smtClean="0"/>
              <a:t>Heterotrophs = </a:t>
            </a:r>
            <a:r>
              <a:rPr lang="en-US" b="1" u="sng" dirty="0" smtClean="0"/>
              <a:t>Consumers. </a:t>
            </a:r>
          </a:p>
          <a:p>
            <a:r>
              <a:rPr lang="en-US" dirty="0" smtClean="0"/>
              <a:t>Different Types of Consumers</a:t>
            </a:r>
            <a:endParaRPr lang="en-US"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038600"/>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58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Heterotrophs </a:t>
            </a:r>
            <a:endParaRPr lang="en-US" dirty="0"/>
          </a:p>
        </p:txBody>
      </p:sp>
      <p:sp>
        <p:nvSpPr>
          <p:cNvPr id="3" name="Text Placeholder 2"/>
          <p:cNvSpPr>
            <a:spLocks noGrp="1"/>
          </p:cNvSpPr>
          <p:nvPr>
            <p:ph type="body" idx="1"/>
          </p:nvPr>
        </p:nvSpPr>
        <p:spPr/>
        <p:txBody>
          <a:bodyPr/>
          <a:lstStyle/>
          <a:p>
            <a:r>
              <a:rPr lang="en-US" dirty="0" smtClean="0"/>
              <a:t>Herbivores </a:t>
            </a:r>
            <a:endParaRPr lang="en-US" dirty="0"/>
          </a:p>
        </p:txBody>
      </p:sp>
      <p:sp>
        <p:nvSpPr>
          <p:cNvPr id="4" name="Content Placeholder 3"/>
          <p:cNvSpPr>
            <a:spLocks noGrp="1"/>
          </p:cNvSpPr>
          <p:nvPr>
            <p:ph sz="half" idx="2"/>
          </p:nvPr>
        </p:nvSpPr>
        <p:spPr/>
        <p:txBody>
          <a:bodyPr/>
          <a:lstStyle/>
          <a:p>
            <a:r>
              <a:rPr lang="en-US" dirty="0" smtClean="0"/>
              <a:t>Obtain energy by eating </a:t>
            </a:r>
            <a:r>
              <a:rPr lang="en-US" b="1" u="sng" dirty="0" smtClean="0"/>
              <a:t>plants. </a:t>
            </a:r>
          </a:p>
          <a:p>
            <a:pPr lvl="1"/>
            <a:r>
              <a:rPr lang="en-US" dirty="0" smtClean="0"/>
              <a:t>Exp: Cows, Deer, </a:t>
            </a:r>
            <a:r>
              <a:rPr lang="en-US" dirty="0" err="1" smtClean="0"/>
              <a:t>Catepillars</a:t>
            </a:r>
            <a:endParaRPr lang="en-US" dirty="0"/>
          </a:p>
        </p:txBody>
      </p:sp>
      <p:sp>
        <p:nvSpPr>
          <p:cNvPr id="5" name="Text Placeholder 4"/>
          <p:cNvSpPr>
            <a:spLocks noGrp="1"/>
          </p:cNvSpPr>
          <p:nvPr>
            <p:ph type="body" sz="quarter" idx="3"/>
          </p:nvPr>
        </p:nvSpPr>
        <p:spPr/>
        <p:txBody>
          <a:bodyPr/>
          <a:lstStyle/>
          <a:p>
            <a:r>
              <a:rPr lang="en-US" dirty="0" smtClean="0"/>
              <a:t>Carnivores</a:t>
            </a:r>
            <a:endParaRPr lang="en-US" dirty="0"/>
          </a:p>
        </p:txBody>
      </p:sp>
      <p:sp>
        <p:nvSpPr>
          <p:cNvPr id="6" name="Content Placeholder 5"/>
          <p:cNvSpPr>
            <a:spLocks noGrp="1"/>
          </p:cNvSpPr>
          <p:nvPr>
            <p:ph sz="quarter" idx="4"/>
          </p:nvPr>
        </p:nvSpPr>
        <p:spPr/>
        <p:txBody>
          <a:bodyPr/>
          <a:lstStyle/>
          <a:p>
            <a:r>
              <a:rPr lang="en-US" dirty="0" smtClean="0"/>
              <a:t>Obtain energy by consuming other </a:t>
            </a:r>
            <a:r>
              <a:rPr lang="en-US" b="1" u="sng" dirty="0" smtClean="0"/>
              <a:t>animals. </a:t>
            </a:r>
          </a:p>
          <a:p>
            <a:pPr lvl="1"/>
            <a:r>
              <a:rPr lang="en-US" dirty="0" smtClean="0"/>
              <a:t>Exp: Snakes, Dogs, Owls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61365"/>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85664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761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2225</TotalTime>
  <Words>2919</Words>
  <Application>Microsoft Office PowerPoint</Application>
  <PresentationFormat>On-screen Show (4:3)</PresentationFormat>
  <Paragraphs>359</Paragraphs>
  <Slides>75</Slides>
  <Notes>35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Austin</vt:lpstr>
      <vt:lpstr>Photo Editor Photo</vt:lpstr>
      <vt:lpstr>Ecology </vt:lpstr>
      <vt:lpstr>What is Ecology?</vt:lpstr>
      <vt:lpstr>Energy Flow in Ecosystems </vt:lpstr>
      <vt:lpstr>Energy Flow in Ecosystems</vt:lpstr>
      <vt:lpstr>Autotrophs/Producers</vt:lpstr>
      <vt:lpstr>What organisms are Autotrophs?</vt:lpstr>
      <vt:lpstr>What organisms are Autotrophs?</vt:lpstr>
      <vt:lpstr>Energy Flow in Ecosystems</vt:lpstr>
      <vt:lpstr>Types of Heterotrophs </vt:lpstr>
      <vt:lpstr>Types of Heterotrophs </vt:lpstr>
      <vt:lpstr>Types of Heterotrophs</vt:lpstr>
      <vt:lpstr>Feeding Relationships</vt:lpstr>
      <vt:lpstr>How do you keep track of the energy?</vt:lpstr>
      <vt:lpstr>Food Chain</vt:lpstr>
      <vt:lpstr>Food Web</vt:lpstr>
      <vt:lpstr>Food Web </vt:lpstr>
      <vt:lpstr>Ecological Pyramids</vt:lpstr>
      <vt:lpstr>Ecological Pyramids</vt:lpstr>
      <vt:lpstr>Cycles of Matter </vt:lpstr>
      <vt:lpstr>Recycling in the Biosphere</vt:lpstr>
      <vt:lpstr>Energy in the Biosphere</vt:lpstr>
      <vt:lpstr>Energy Flow</vt:lpstr>
      <vt:lpstr>Nutrient Cycles</vt:lpstr>
      <vt:lpstr>Nutrient Cycles</vt:lpstr>
      <vt:lpstr>Carbon Cycle </vt:lpstr>
      <vt:lpstr>Nutrient Cycles</vt:lpstr>
      <vt:lpstr>Nitrogen Cycle </vt:lpstr>
      <vt:lpstr>Nitrogen Cycle </vt:lpstr>
      <vt:lpstr>Nitrogen Cycle </vt:lpstr>
      <vt:lpstr>Nutrient Limitation </vt:lpstr>
      <vt:lpstr>What Is a Population?</vt:lpstr>
      <vt:lpstr>Properties of Populations</vt:lpstr>
      <vt:lpstr>How Does a Population Grow?</vt:lpstr>
      <vt:lpstr>How Does a Population Grow?</vt:lpstr>
      <vt:lpstr>How Does a Population Grow?</vt:lpstr>
      <vt:lpstr>How Fast Can a Population Grow?</vt:lpstr>
      <vt:lpstr>Exponential Growth</vt:lpstr>
      <vt:lpstr>Exponential Growth</vt:lpstr>
      <vt:lpstr>What Limits Population Growth?</vt:lpstr>
      <vt:lpstr>Carrying Capacity</vt:lpstr>
      <vt:lpstr>Carrying Capacity</vt:lpstr>
      <vt:lpstr>Resource Limits</vt:lpstr>
      <vt:lpstr>Competition Within a Population</vt:lpstr>
      <vt:lpstr>Competition Within a Population</vt:lpstr>
      <vt:lpstr>Two Types of Population Regulation</vt:lpstr>
      <vt:lpstr>Population Regulation</vt:lpstr>
      <vt:lpstr>Population Regulation</vt:lpstr>
      <vt:lpstr>Studying Human Populations</vt:lpstr>
      <vt:lpstr>Studying Human Populations</vt:lpstr>
      <vt:lpstr>The Human Population Over Time</vt:lpstr>
      <vt:lpstr>World Population Over Time</vt:lpstr>
      <vt:lpstr>Declining Death Rates</vt:lpstr>
      <vt:lpstr>PowerPoint Presentation</vt:lpstr>
      <vt:lpstr>Life Expectancy</vt:lpstr>
      <vt:lpstr>Life Expectancy</vt:lpstr>
      <vt:lpstr>Population Growth</vt:lpstr>
      <vt:lpstr>Problems of Rapid Growth</vt:lpstr>
      <vt:lpstr>Unsafe Water</vt:lpstr>
      <vt:lpstr>PowerPoint Presentation</vt:lpstr>
      <vt:lpstr>PowerPoint Presentation</vt:lpstr>
      <vt:lpstr>Impacts on Land</vt:lpstr>
      <vt:lpstr>Impacts on Land</vt:lpstr>
      <vt:lpstr>Impacts on Land</vt:lpstr>
      <vt:lpstr>PowerPoint Presentation</vt:lpstr>
      <vt:lpstr>PowerPoint Presentation</vt:lpstr>
      <vt:lpstr>Growth Is Slowing</vt:lpstr>
      <vt:lpstr>The Greenhouse Effect</vt:lpstr>
      <vt:lpstr>The Greenhouse Effect</vt:lpstr>
      <vt:lpstr>Rising Carbon Dioxide Levels</vt:lpstr>
      <vt:lpstr>Rising Carbon Dioxide Levels</vt:lpstr>
      <vt:lpstr>PowerPoint Presentation</vt:lpstr>
      <vt:lpstr>The Consequences of a Warmer Earth</vt:lpstr>
      <vt:lpstr>What is Conservation Biology?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Administrator</dc:creator>
  <cp:lastModifiedBy>Administrator</cp:lastModifiedBy>
  <cp:revision>46</cp:revision>
  <dcterms:created xsi:type="dcterms:W3CDTF">2015-09-10T11:18:28Z</dcterms:created>
  <dcterms:modified xsi:type="dcterms:W3CDTF">2015-10-02T18:05:37Z</dcterms:modified>
</cp:coreProperties>
</file>